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3" r:id="rId2"/>
    <p:sldId id="284" r:id="rId3"/>
    <p:sldId id="569" r:id="rId4"/>
    <p:sldId id="570" r:id="rId5"/>
    <p:sldId id="285" r:id="rId6"/>
    <p:sldId id="260" r:id="rId7"/>
    <p:sldId id="291" r:id="rId8"/>
    <p:sldId id="286" r:id="rId9"/>
    <p:sldId id="287" r:id="rId10"/>
    <p:sldId id="288" r:id="rId11"/>
    <p:sldId id="265" r:id="rId12"/>
    <p:sldId id="263" r:id="rId13"/>
    <p:sldId id="261" r:id="rId14"/>
    <p:sldId id="551" r:id="rId15"/>
    <p:sldId id="562" r:id="rId16"/>
    <p:sldId id="563" r:id="rId17"/>
    <p:sldId id="564" r:id="rId18"/>
    <p:sldId id="571" r:id="rId19"/>
    <p:sldId id="270" r:id="rId20"/>
    <p:sldId id="271" r:id="rId21"/>
    <p:sldId id="272" r:id="rId22"/>
    <p:sldId id="572" r:id="rId23"/>
    <p:sldId id="555" r:id="rId24"/>
    <p:sldId id="556" r:id="rId25"/>
    <p:sldId id="553" r:id="rId26"/>
    <p:sldId id="557" r:id="rId27"/>
    <p:sldId id="573" r:id="rId28"/>
    <p:sldId id="559" r:id="rId29"/>
    <p:sldId id="574" r:id="rId30"/>
    <p:sldId id="567" r:id="rId31"/>
    <p:sldId id="568" r:id="rId32"/>
    <p:sldId id="547" r:id="rId33"/>
    <p:sldId id="264" r:id="rId34"/>
    <p:sldId id="26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932AAE-FD7B-1C7D-2FD1-7FC8A0F361ED}" name="MARIANNE MAUGARD" initials="MM" userId="DP9AkG9HZ+YYzo9giA7hRjD6EeFOsbcK74kkevTw50A="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628" autoAdjust="0"/>
    <p:restoredTop sz="82109" autoAdjust="0"/>
  </p:normalViewPr>
  <p:slideViewPr>
    <p:cSldViewPr snapToGrid="0">
      <p:cViewPr varScale="1">
        <p:scale>
          <a:sx n="64" d="100"/>
          <a:sy n="64" d="100"/>
        </p:scale>
        <p:origin x="-216" y="-72"/>
      </p:cViewPr>
      <p:guideLst>
        <p:guide orient="horz" pos="2160"/>
        <p:guide pos="3840"/>
      </p:guideLst>
    </p:cSldViewPr>
  </p:slideViewPr>
  <p:notesTextViewPr>
    <p:cViewPr>
      <p:scale>
        <a:sx n="1" d="1"/>
        <a:sy n="1" d="1"/>
      </p:scale>
      <p:origin x="0" y="0"/>
    </p:cViewPr>
  </p:notesTextViewPr>
  <p:sorterViewPr>
    <p:cViewPr>
      <p:scale>
        <a:sx n="66" d="100"/>
        <a:sy n="66" d="100"/>
      </p:scale>
      <p:origin x="0" y="9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73F19-FCD9-4FF2-96FA-A74F0E35E51E}" type="datetimeFigureOut">
              <a:rPr lang="fr-FR" smtClean="0"/>
              <a:pPr/>
              <a:t>03/07/2025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A84EE-B037-4316-A5FB-9889C100DB80}" type="slidenum">
              <a:rPr lang="fr-FR" smtClean="0"/>
              <a:pPr/>
              <a:t>‹N°›</a:t>
            </a:fld>
            <a:endParaRPr lang="fr-FR"/>
          </a:p>
        </p:txBody>
      </p:sp>
    </p:spTree>
    <p:extLst>
      <p:ext uri="{BB962C8B-B14F-4D97-AF65-F5344CB8AC3E}">
        <p14:creationId xmlns:p14="http://schemas.microsoft.com/office/powerpoint/2010/main" xmlns="" val="202158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1"/>
              <a:t>Montrer que l'esprit critique s'exerce au quotidien, pas uniquement dans les sciences.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On observe les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lieux</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on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consulte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des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avis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on compare les menus. On doute, on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croise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les sources.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C’est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exactement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que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signifie</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exercer</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son esprit critique.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Lien avec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l’éducation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scientifique :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entraîner</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les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élèves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à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développer</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les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mêmes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réflexes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intellectuels</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face à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l'information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scientifique.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noProof="1"/>
          </a:p>
          <a:p>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2</a:t>
            </a:fld>
            <a:endParaRPr lang="fr-FR"/>
          </a:p>
        </p:txBody>
      </p:sp>
    </p:spTree>
    <p:extLst>
      <p:ext uri="{BB962C8B-B14F-4D97-AF65-F5344CB8AC3E}">
        <p14:creationId xmlns:p14="http://schemas.microsoft.com/office/powerpoint/2010/main" xmlns="" val="404815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spcAft>
                <a:spcPct val="0"/>
              </a:spcAft>
            </a:pPr>
            <a:endParaRPr lang="fr-FR" b="1" dirty="0">
              <a:cs typeface="Calibri"/>
            </a:endParaRPr>
          </a:p>
          <a:p>
            <a:pPr>
              <a:spcBef>
                <a:spcPct val="0"/>
              </a:spcBef>
              <a:spcAft>
                <a:spcPct val="0"/>
              </a:spcAft>
            </a:pPr>
            <a:r>
              <a:rPr lang="fr-FR" dirty="0"/>
              <a:t>Activité sur l'évaluation de la fiabilité de l'information, avec les les plus les moins, parce que, effectivement, c'est quelque chose qui peut servir pour le grand oral: dans les recherches des élèves, savoir si oui ou non, les sources qu'ils vont utiliser sont pertinentes pour construire un argumentaire.</a:t>
            </a:r>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14</a:t>
            </a:fld>
            <a:endParaRPr lang="fr-FR"/>
          </a:p>
        </p:txBody>
      </p:sp>
    </p:spTree>
    <p:extLst>
      <p:ext uri="{BB962C8B-B14F-4D97-AF65-F5344CB8AC3E}">
        <p14:creationId xmlns:p14="http://schemas.microsoft.com/office/powerpoint/2010/main" xmlns="" val="101649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15</a:t>
            </a:fld>
            <a:endParaRPr lang="fr-FR"/>
          </a:p>
        </p:txBody>
      </p:sp>
    </p:spTree>
    <p:extLst>
      <p:ext uri="{BB962C8B-B14F-4D97-AF65-F5344CB8AC3E}">
        <p14:creationId xmlns:p14="http://schemas.microsoft.com/office/powerpoint/2010/main" xmlns="" val="2320012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idx="5"/>
          </p:nvPr>
        </p:nvSpPr>
        <p:spPr bwMode="auto">
          <a:noFill/>
          <a:ln>
            <a:round/>
            <a:headEnd/>
            <a:tailEnd/>
          </a:ln>
        </p:spPr>
        <p:txBody>
          <a:bodyPr/>
          <a:lstStyle/>
          <a:p>
            <a:pPr eaLnBrk="1">
              <a:tabLst>
                <a:tab pos="449263" algn="l"/>
                <a:tab pos="898525" algn="l"/>
                <a:tab pos="1347788" algn="l"/>
                <a:tab pos="1797050" algn="l"/>
                <a:tab pos="2246313" algn="l"/>
                <a:tab pos="2695575" algn="l"/>
                <a:tab pos="3144838" algn="l"/>
              </a:tabLst>
            </a:pPr>
            <a:fld id="{66DD1C82-34F4-47FD-B469-DF907869D497}" type="slidenum">
              <a:rPr lang="fr-FR" altLang="fr-FR">
                <a:solidFill>
                  <a:srgbClr val="000000"/>
                </a:solidFill>
                <a:latin typeface="Times New Roman" pitchFamily="18" charset="0"/>
                <a:ea typeface="Microsoft YaHei" pitchFamily="34" charset="-122"/>
              </a:rPr>
              <a:pPr eaLnBrk="1">
                <a:tabLst>
                  <a:tab pos="449263" algn="l"/>
                  <a:tab pos="898525" algn="l"/>
                  <a:tab pos="1347788" algn="l"/>
                  <a:tab pos="1797050" algn="l"/>
                  <a:tab pos="2246313" algn="l"/>
                  <a:tab pos="2695575" algn="l"/>
                  <a:tab pos="3144838" algn="l"/>
                </a:tabLst>
              </a:pPr>
              <a:t>17</a:t>
            </a:fld>
            <a:endParaRPr lang="fr-FR" altLang="fr-FR">
              <a:solidFill>
                <a:srgbClr val="000000"/>
              </a:solidFill>
              <a:latin typeface="Times New Roman" pitchFamily="18" charset="0"/>
              <a:ea typeface="Microsoft YaHei" pitchFamily="34" charset="-122"/>
            </a:endParaRPr>
          </a:p>
        </p:txBody>
      </p:sp>
      <p:sp>
        <p:nvSpPr>
          <p:cNvPr id="26627" name="Rectangle 1"/>
          <p:cNvSpPr>
            <a:spLocks noGrp="1" noRot="1" noChangeAspect="1" noChangeArrowheads="1" noTextEdit="1"/>
          </p:cNvSpPr>
          <p:nvPr>
            <p:ph type="sldImg"/>
          </p:nvPr>
        </p:nvSpPr>
        <p:spPr bwMode="auto">
          <a:xfrm>
            <a:off x="217488" y="812800"/>
            <a:ext cx="7123112" cy="4008438"/>
          </a:xfrm>
          <a:solidFill>
            <a:srgbClr val="FFFFFF"/>
          </a:solidFill>
          <a:ln>
            <a:solidFill>
              <a:srgbClr val="000000"/>
            </a:solidFill>
            <a:miter lim="800000"/>
            <a:headEnd/>
            <a:tailEnd/>
          </a:ln>
        </p:spPr>
      </p:sp>
      <p:sp>
        <p:nvSpPr>
          <p:cNvPr id="26628" name="Rectangle 2"/>
          <p:cNvSpPr>
            <a:spLocks noGrp="1" noChangeArrowheads="1"/>
          </p:cNvSpPr>
          <p:nvPr>
            <p:ph type="body" idx="1"/>
          </p:nvPr>
        </p:nvSpPr>
        <p:spPr bwMode="auto">
          <a:xfrm>
            <a:off x="755650" y="5078413"/>
            <a:ext cx="6048375" cy="4811712"/>
          </a:xfrm>
          <a:noFill/>
        </p:spPr>
        <p:txBody>
          <a:bodyPr wrap="none" numCol="1" anchor="ctr" anchorCtr="0" compatLnSpc="1">
            <a:prstTxWarp prst="textNoShape">
              <a:avLst/>
            </a:prstTxWarp>
          </a:bodyPr>
          <a:lstStyle/>
          <a:p>
            <a:pPr eaLnBrk="1" hangingPunct="1">
              <a:spcBef>
                <a:spcPct val="0"/>
              </a:spcBef>
            </a:pPr>
            <a:endParaRPr lang="fr-FR" altLang="fr-FR">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la gradation du niveau de la preuve.</a:t>
            </a:r>
          </a:p>
          <a:p>
            <a:endParaRPr lang="fr-FR" dirty="0"/>
          </a:p>
          <a:p>
            <a:r>
              <a:rPr lang="fr-FR" dirty="0"/>
              <a:t>Exemple : les rapports du GIEC  sur la crise climatique. </a:t>
            </a:r>
          </a:p>
          <a:p>
            <a:r>
              <a:rPr lang="fr-FR" dirty="0"/>
              <a:t>Aujourd'hui, il y a consensus scientifique, mais c'est un consensus qui s'est construit effectivement au cours des années.</a:t>
            </a:r>
          </a:p>
          <a:p>
            <a:r>
              <a:rPr lang="fr-FR" dirty="0"/>
              <a:t>En allant à débattre, en allant observer et en faisant des études scientifiques. (évolution du modèle climatique)</a:t>
            </a:r>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19</a:t>
            </a:fld>
            <a:endParaRPr lang="fr-FR"/>
          </a:p>
        </p:txBody>
      </p:sp>
    </p:spTree>
    <p:extLst>
      <p:ext uri="{BB962C8B-B14F-4D97-AF65-F5344CB8AC3E}">
        <p14:creationId xmlns:p14="http://schemas.microsoft.com/office/powerpoint/2010/main" xmlns="" val="352935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effet, on parle </a:t>
            </a:r>
            <a:r>
              <a:rPr lang="fr-FR"/>
              <a:t>bien ici d'hypothèse</a:t>
            </a:r>
            <a:r>
              <a:rPr lang="fr-FR" dirty="0"/>
              <a:t>, c'est-à-dire que c'est pas un résultat, c'est l'hypothèse.</a:t>
            </a:r>
          </a:p>
          <a:p>
            <a:endParaRPr lang="fr-FR" dirty="0"/>
          </a:p>
          <a:p>
            <a:r>
              <a:rPr lang="fr-FR" dirty="0"/>
              <a:t>On peut être jusqu'à un degré de confiance élevé. Par contre, on ne peut pas être certain. </a:t>
            </a:r>
          </a:p>
          <a:p>
            <a:r>
              <a:rPr lang="fr-FR" b="1" dirty="0"/>
              <a:t>Si on parle d'une certitude, on est bien d'accord que ce lien qu'on a, un résultat qu'on veut obtenir, donc on a un résultat qui va être faussé.</a:t>
            </a:r>
          </a:p>
          <a:p>
            <a:endParaRPr lang="fr-FR" dirty="0"/>
          </a:p>
          <a:p>
            <a:r>
              <a:rPr lang="fr-FR" b="1" dirty="0"/>
              <a:t>On peut être certain du résultat, on ne peut pas être certain de l'hypothèse de départ.</a:t>
            </a:r>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20</a:t>
            </a:fld>
            <a:endParaRPr lang="fr-FR"/>
          </a:p>
        </p:txBody>
      </p:sp>
    </p:spTree>
    <p:extLst>
      <p:ext uri="{BB962C8B-B14F-4D97-AF65-F5344CB8AC3E}">
        <p14:creationId xmlns:p14="http://schemas.microsoft.com/office/powerpoint/2010/main" xmlns="" val="425435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spcAft>
                <a:spcPct val="0"/>
              </a:spcAft>
            </a:pPr>
            <a:r>
              <a:rPr lang="fr-FR" b="1" dirty="0"/>
              <a:t>5 critères et attitudes permettent l’exercice de l’esprit critique face à une information :</a:t>
            </a:r>
            <a:endParaRPr lang="fr-FR" dirty="0"/>
          </a:p>
          <a:p>
            <a:pPr marL="285750">
              <a:spcBef>
                <a:spcPct val="0"/>
              </a:spcBef>
              <a:spcAft>
                <a:spcPct val="0"/>
              </a:spcAft>
              <a:buFont typeface="Arial"/>
              <a:buChar char="•"/>
            </a:pPr>
            <a:r>
              <a:rPr lang="fr-FR" u="sng" dirty="0"/>
              <a:t>Etude de la forme : plausibilité de l’information</a:t>
            </a:r>
            <a:r>
              <a:rPr lang="fr-FR" dirty="0"/>
              <a:t> : existence d’une information cohérente, crédible en rapport avec les connaissances ?</a:t>
            </a:r>
          </a:p>
          <a:p>
            <a:pPr marL="285750">
              <a:spcBef>
                <a:spcPct val="0"/>
              </a:spcBef>
              <a:spcAft>
                <a:spcPct val="0"/>
              </a:spcAft>
              <a:buFont typeface="Arial"/>
              <a:buChar char="•"/>
            </a:pPr>
            <a:r>
              <a:rPr lang="fr-FR" u="sng" dirty="0"/>
              <a:t>Etude du contenu : Pertinence des arguments</a:t>
            </a:r>
            <a:r>
              <a:rPr lang="fr-FR" dirty="0"/>
              <a:t> : savoir reconnaitre des arguments logiques, évaluer la pertinence des arguments, </a:t>
            </a:r>
            <a:endParaRPr lang="en-US" dirty="0"/>
          </a:p>
          <a:p>
            <a:pPr>
              <a:spcBef>
                <a:spcPct val="0"/>
              </a:spcBef>
              <a:spcAft>
                <a:spcPct val="0"/>
              </a:spcAft>
            </a:pPr>
            <a:r>
              <a:rPr lang="fr-FR" dirty="0"/>
              <a:t>identifier les arguments fallacieux, être vigilent aux arguments séduisants …</a:t>
            </a:r>
          </a:p>
          <a:p>
            <a:pPr marL="285750">
              <a:spcBef>
                <a:spcPct val="0"/>
              </a:spcBef>
              <a:spcAft>
                <a:spcPct val="0"/>
              </a:spcAft>
              <a:buFont typeface="Arial"/>
              <a:buChar char="•"/>
            </a:pPr>
            <a:r>
              <a:rPr lang="fr-FR" u="sng" dirty="0"/>
              <a:t>Etude du cadre : Qualité des preuves</a:t>
            </a:r>
            <a:r>
              <a:rPr lang="fr-FR" dirty="0"/>
              <a:t> : vérifier l’existences de preuves, obtenues par des méthodes rigoureuses, qui permettent d’être aussi </a:t>
            </a:r>
            <a:endParaRPr lang="en-US" dirty="0"/>
          </a:p>
          <a:p>
            <a:pPr>
              <a:spcBef>
                <a:spcPct val="0"/>
              </a:spcBef>
              <a:spcAft>
                <a:spcPct val="0"/>
              </a:spcAft>
            </a:pPr>
            <a:r>
              <a:rPr lang="fr-FR" dirty="0"/>
              <a:t>objectif que possible.</a:t>
            </a:r>
          </a:p>
          <a:p>
            <a:pPr marL="285750">
              <a:spcBef>
                <a:spcPct val="0"/>
              </a:spcBef>
              <a:spcAft>
                <a:spcPct val="0"/>
              </a:spcAft>
              <a:buFont typeface="Arial"/>
              <a:buChar char="•"/>
            </a:pPr>
            <a:r>
              <a:rPr lang="fr-FR" u="sng" dirty="0"/>
              <a:t>Etude de la source : Fiabilité des sources</a:t>
            </a:r>
            <a:r>
              <a:rPr lang="fr-FR" dirty="0"/>
              <a:t> : identifier la source et son expertise, évaluer les intentions de publication de la  source, source cohérente </a:t>
            </a:r>
            <a:endParaRPr lang="en-US" dirty="0"/>
          </a:p>
          <a:p>
            <a:pPr>
              <a:spcBef>
                <a:spcPct val="0"/>
              </a:spcBef>
              <a:spcAft>
                <a:spcPct val="0"/>
              </a:spcAft>
            </a:pPr>
            <a:r>
              <a:rPr lang="fr-FR" dirty="0"/>
              <a:t>avec la communauté d’experts.</a:t>
            </a:r>
          </a:p>
          <a:p>
            <a:pPr marL="285750">
              <a:spcBef>
                <a:spcPct val="0"/>
              </a:spcBef>
              <a:spcAft>
                <a:spcPct val="0"/>
              </a:spcAft>
              <a:buFont typeface="Arial"/>
              <a:buChar char="•"/>
            </a:pPr>
            <a:r>
              <a:rPr lang="fr-FR" u="sng" dirty="0"/>
              <a:t>Etude de l’enjeu : Métacognition :</a:t>
            </a:r>
            <a:r>
              <a:rPr lang="fr-FR" dirty="0"/>
              <a:t> évaluer de façon explicite son degré de confiance dans une information avant de l’utiliser, identifier ses propres </a:t>
            </a:r>
            <a:endParaRPr lang="en-US" dirty="0"/>
          </a:p>
          <a:p>
            <a:pPr marL="285750">
              <a:spcBef>
                <a:spcPct val="0"/>
              </a:spcBef>
              <a:spcAft>
                <a:spcPct val="0"/>
              </a:spcAft>
              <a:buFont typeface="Arial"/>
              <a:buChar char="•"/>
            </a:pPr>
            <a:r>
              <a:rPr lang="fr-FR" dirty="0"/>
              <a:t>biais cognitifs et apprendre à les contrôler.</a:t>
            </a:r>
          </a:p>
          <a:p>
            <a:pPr>
              <a:spcBef>
                <a:spcPct val="0"/>
              </a:spcBef>
              <a:spcAft>
                <a:spcPct val="0"/>
              </a:spcAft>
            </a:pPr>
            <a:endParaRPr lang="fr-FR" dirty="0"/>
          </a:p>
          <a:p>
            <a:r>
              <a:rPr lang="fr-FR" b="1" dirty="0"/>
              <a:t>L’esprit critique n’est pas une connaissance supplémentaire, mais une pratique qui consiste à interroger et comprendre comment est construite puis diffusée une information et comment nous la percevons. L’esprit  critique demande donc du temps pour s’informer, raisonner.</a:t>
            </a:r>
            <a:endParaRPr lang="fr-FR" dirty="0"/>
          </a:p>
          <a:p>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21</a:t>
            </a:fld>
            <a:endParaRPr lang="fr-FR"/>
          </a:p>
        </p:txBody>
      </p:sp>
    </p:spTree>
    <p:extLst>
      <p:ext uri="{BB962C8B-B14F-4D97-AF65-F5344CB8AC3E}">
        <p14:creationId xmlns:p14="http://schemas.microsoft.com/office/powerpoint/2010/main" xmlns="" val="406860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spcAft>
                <a:spcPct val="0"/>
              </a:spcAft>
            </a:pPr>
            <a:endParaRPr lang="fr-FR" b="1" dirty="0">
              <a:cs typeface="Calibri"/>
            </a:endParaRPr>
          </a:p>
          <a:p>
            <a:pPr>
              <a:spcBef>
                <a:spcPct val="0"/>
              </a:spcBef>
              <a:spcAft>
                <a:spcPct val="0"/>
              </a:spcAft>
            </a:pPr>
            <a:r>
              <a:rPr lang="fr-FR" dirty="0"/>
              <a:t>Activité sur l'évaluation </a:t>
            </a:r>
            <a:r>
              <a:rPr lang="fr-FR" dirty="0" smtClean="0"/>
              <a:t>de l'de la fiabilité information</a:t>
            </a:r>
            <a:r>
              <a:rPr lang="fr-FR" dirty="0"/>
              <a:t>, avec les les plus les moins, parce que, effectivement, c'est quelque chose qui peut servir pour le grand oral: dans les </a:t>
            </a:r>
            <a:r>
              <a:rPr lang="fr-FR" dirty="0" smtClean="0"/>
              <a:t>recherches des élèves, savoir si oui ou non, les sources qu'ils vont utiliser sont pertinentes pour construire un argumentaire.</a:t>
            </a:r>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25</a:t>
            </a:fld>
            <a:endParaRPr lang="fr-FR"/>
          </a:p>
        </p:txBody>
      </p:sp>
    </p:spTree>
    <p:extLst>
      <p:ext uri="{BB962C8B-B14F-4D97-AF65-F5344CB8AC3E}">
        <p14:creationId xmlns:p14="http://schemas.microsoft.com/office/powerpoint/2010/main" xmlns="" val="1016492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spcAft>
                <a:spcPct val="0"/>
              </a:spcAft>
            </a:pPr>
            <a:endParaRPr lang="fr-FR" b="1" dirty="0">
              <a:cs typeface="Calibri"/>
            </a:endParaRPr>
          </a:p>
          <a:p>
            <a:pPr>
              <a:spcBef>
                <a:spcPct val="0"/>
              </a:spcBef>
              <a:spcAft>
                <a:spcPct val="0"/>
              </a:spcAft>
            </a:pPr>
            <a:r>
              <a:rPr lang="fr-FR" dirty="0"/>
              <a:t>Activité sur l'évaluation de la fiabilité de l'information, avec les les plus les moins, parce que, effectivement, c'est quelque chose qui peut servir pour le grand oral: dans les recherches des élèves, savoir si oui ou non, les sources qu'ils vont utiliser sont pertinentes pour construire un argumentaire.</a:t>
            </a:r>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26</a:t>
            </a:fld>
            <a:endParaRPr lang="fr-FR"/>
          </a:p>
        </p:txBody>
      </p:sp>
    </p:spTree>
    <p:extLst>
      <p:ext uri="{BB962C8B-B14F-4D97-AF65-F5344CB8AC3E}">
        <p14:creationId xmlns:p14="http://schemas.microsoft.com/office/powerpoint/2010/main" xmlns="" val="101649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32C9FF-E95E-44BB-67D4-EB20F7D235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826E16A8-1516-F1A1-6479-BE8B2A664A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xmlns="" id="{AD6DA7B2-ED22-9C2A-F753-79F957CA6169}"/>
              </a:ext>
            </a:extLst>
          </p:cNvPr>
          <p:cNvSpPr>
            <a:spLocks noGrp="1"/>
          </p:cNvSpPr>
          <p:nvPr>
            <p:ph type="body" idx="1"/>
          </p:nvPr>
        </p:nvSpPr>
        <p:spPr/>
        <p:txBody>
          <a:bodyPr/>
          <a:lstStyle/>
          <a:p>
            <a:pPr>
              <a:spcBef>
                <a:spcPct val="0"/>
              </a:spcBef>
              <a:spcAft>
                <a:spcPct val="0"/>
              </a:spcAft>
            </a:pPr>
            <a:endParaRPr lang="fr-FR" b="1" dirty="0">
              <a:cs typeface="Calibri"/>
            </a:endParaRPr>
          </a:p>
        </p:txBody>
      </p:sp>
      <p:sp>
        <p:nvSpPr>
          <p:cNvPr id="4" name="Espace réservé du numéro de diapositive 3">
            <a:extLst>
              <a:ext uri="{FF2B5EF4-FFF2-40B4-BE49-F238E27FC236}">
                <a16:creationId xmlns:a16="http://schemas.microsoft.com/office/drawing/2014/main" xmlns="" id="{54700271-058C-F8E3-CEDB-15D339133B45}"/>
              </a:ext>
            </a:extLst>
          </p:cNvPr>
          <p:cNvSpPr>
            <a:spLocks noGrp="1"/>
          </p:cNvSpPr>
          <p:nvPr>
            <p:ph type="sldNum" sz="quarter" idx="5"/>
          </p:nvPr>
        </p:nvSpPr>
        <p:spPr/>
        <p:txBody>
          <a:bodyPr/>
          <a:lstStyle/>
          <a:p>
            <a:fld id="{003A84EE-B037-4316-A5FB-9889C100DB80}" type="slidenum">
              <a:rPr lang="fr-FR" smtClean="0"/>
              <a:pPr/>
              <a:t>32</a:t>
            </a:fld>
            <a:endParaRPr lang="fr-FR"/>
          </a:p>
        </p:txBody>
      </p:sp>
    </p:spTree>
    <p:extLst>
      <p:ext uri="{BB962C8B-B14F-4D97-AF65-F5344CB8AC3E}">
        <p14:creationId xmlns:p14="http://schemas.microsoft.com/office/powerpoint/2010/main" xmlns="" val="3121072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noProof="1"/>
              <a:t>interroger les enseignants du supérieur sur leurs attentes vis-à-vis des néo-bacheliers.</a:t>
            </a:r>
          </a:p>
          <a:p>
            <a:r>
              <a:rPr lang="fr-FR" sz="1200" b="1" i="0" u="none" strike="noStrike" kern="1200" dirty="0" smtClean="0">
                <a:solidFill>
                  <a:schemeClr val="tx1"/>
                </a:solidFill>
                <a:effectLst/>
                <a:latin typeface="+mn-lt"/>
                <a:ea typeface="+mn-ea"/>
                <a:cs typeface="+mn-cs"/>
              </a:rPr>
              <a:t>Lien - tissage </a:t>
            </a:r>
            <a:r>
              <a:rPr lang="fr-FR" sz="1200" b="1" i="0" u="none" strike="noStrike" kern="1200" dirty="0">
                <a:solidFill>
                  <a:schemeClr val="tx1"/>
                </a:solidFill>
                <a:effectLst/>
                <a:latin typeface="+mn-lt"/>
                <a:ea typeface="+mn-ea"/>
                <a:cs typeface="+mn-cs"/>
              </a:rPr>
              <a:t>à faire avec le </a:t>
            </a:r>
            <a:r>
              <a:rPr lang="fr-FR" sz="1200" b="1" i="0" u="none" strike="noStrike" kern="1200" dirty="0" smtClean="0">
                <a:solidFill>
                  <a:schemeClr val="tx1"/>
                </a:solidFill>
                <a:effectLst/>
                <a:latin typeface="+mn-lt"/>
                <a:ea typeface="+mn-ea"/>
                <a:cs typeface="+mn-cs"/>
              </a:rPr>
              <a:t>secondaire ?</a:t>
            </a:r>
            <a:endParaRPr lang="fr-FR" sz="1200" b="1"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Insister dans le secondaire sur le fait que l’esprit critique ne s'arrête pas au bac.</a:t>
            </a:r>
          </a:p>
          <a:p>
            <a:r>
              <a:rPr lang="fr-FR" sz="1200" b="0" i="0" u="none" strike="noStrike" kern="1200" dirty="0">
                <a:solidFill>
                  <a:schemeClr val="tx1"/>
                </a:solidFill>
                <a:effectLst/>
                <a:latin typeface="+mn-lt"/>
                <a:ea typeface="+mn-ea"/>
                <a:cs typeface="+mn-cs"/>
              </a:rPr>
              <a:t>Introduire dès le lycée des situations d’analyse critique similaires à celles du supérieur.</a:t>
            </a:r>
          </a:p>
          <a:p>
            <a:r>
              <a:rPr lang="fr-FR" sz="1200" b="0" i="0" u="none" strike="noStrike" kern="1200" dirty="0">
                <a:solidFill>
                  <a:schemeClr val="tx1"/>
                </a:solidFill>
                <a:effectLst/>
                <a:latin typeface="+mn-lt"/>
                <a:ea typeface="+mn-ea"/>
                <a:cs typeface="+mn-cs"/>
              </a:rPr>
              <a:t>Encourager les enseignants du supérieur à expliciter davantage les attendus liés à l’esprit critique.</a:t>
            </a:r>
          </a:p>
          <a:p>
            <a:endParaRPr lang="fr-FR" sz="1200" noProof="1"/>
          </a:p>
          <a:p>
            <a:r>
              <a:rPr lang="fr-FR" sz="1200" b="1" i="0" u="none" strike="noStrike" kern="1200" dirty="0">
                <a:solidFill>
                  <a:schemeClr val="tx1"/>
                </a:solidFill>
                <a:effectLst/>
                <a:latin typeface="+mn-lt"/>
                <a:ea typeface="+mn-ea"/>
                <a:cs typeface="+mn-cs"/>
              </a:rPr>
              <a:t>Rupture entre le secondaire et le supérieur : constats</a:t>
            </a:r>
          </a:p>
          <a:p>
            <a:r>
              <a:rPr lang="fr-FR" sz="1200" b="1" i="0" u="none" strike="noStrike" kern="1200" dirty="0">
                <a:solidFill>
                  <a:schemeClr val="tx1"/>
                </a:solidFill>
                <a:effectLst/>
                <a:latin typeface="+mn-lt"/>
                <a:ea typeface="+mn-ea"/>
                <a:cs typeface="+mn-cs"/>
              </a:rPr>
              <a:t>    - Plus d’autonomie attendue</a:t>
            </a:r>
            <a:endParaRPr lang="fr-FR" sz="1200" b="0"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Moins d’encadrement pédagogique personnalisé.</a:t>
            </a:r>
          </a:p>
          <a:p>
            <a:r>
              <a:rPr lang="fr-FR" sz="1200" b="0" i="0" u="none" strike="noStrike" kern="1200" dirty="0">
                <a:solidFill>
                  <a:schemeClr val="tx1"/>
                </a:solidFill>
                <a:effectLst/>
                <a:latin typeface="+mn-lt"/>
                <a:ea typeface="+mn-ea"/>
                <a:cs typeface="+mn-cs"/>
              </a:rPr>
              <a:t>Moins de « guidage » sur la méthode scientifique ou la validation des sources.</a:t>
            </a:r>
          </a:p>
          <a:p>
            <a:r>
              <a:rPr lang="fr-FR" sz="1200" b="0" i="0" u="none" strike="noStrike" kern="1200" dirty="0">
                <a:solidFill>
                  <a:schemeClr val="tx1"/>
                </a:solidFill>
                <a:effectLst/>
                <a:latin typeface="+mn-lt"/>
                <a:ea typeface="+mn-ea"/>
                <a:cs typeface="+mn-cs"/>
              </a:rPr>
              <a:t>Les étudiants doivent eux-mêmes trier l’information, formuler des hypothèses, justifier leurs choix.</a:t>
            </a:r>
          </a:p>
          <a:p>
            <a:r>
              <a:rPr lang="fr-FR" sz="1200" b="1" i="0" u="none" strike="noStrike" kern="1200" dirty="0">
                <a:solidFill>
                  <a:schemeClr val="tx1"/>
                </a:solidFill>
                <a:effectLst/>
                <a:latin typeface="+mn-lt"/>
                <a:ea typeface="+mn-ea"/>
                <a:cs typeface="+mn-cs"/>
              </a:rPr>
              <a:t>     - Plus de complexité disciplinaire</a:t>
            </a:r>
            <a:endParaRPr lang="fr-FR" sz="1200" b="0"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Concepts plus abstraits et formalisme mathématique renforcé.</a:t>
            </a:r>
          </a:p>
          <a:p>
            <a:r>
              <a:rPr lang="fr-FR" sz="1200" b="0" i="0" u="none" strike="noStrike" kern="1200" dirty="0">
                <a:solidFill>
                  <a:schemeClr val="tx1"/>
                </a:solidFill>
                <a:effectLst/>
                <a:latin typeface="+mn-lt"/>
                <a:ea typeface="+mn-ea"/>
                <a:cs typeface="+mn-cs"/>
              </a:rPr>
              <a:t>Les modèles deviennent plus sophistiqués, nécessitant un recul critique plus poussé.</a:t>
            </a:r>
          </a:p>
          <a:p>
            <a:r>
              <a:rPr lang="fr-FR" sz="1200" b="0" i="0" u="none" strike="noStrike" kern="1200" dirty="0">
                <a:solidFill>
                  <a:schemeClr val="tx1"/>
                </a:solidFill>
                <a:effectLst/>
                <a:latin typeface="+mn-lt"/>
                <a:ea typeface="+mn-ea"/>
                <a:cs typeface="+mn-cs"/>
              </a:rPr>
              <a:t>Multiplication des sources (publications, conférences, bases de données) → nécessite un tri critique.</a:t>
            </a:r>
          </a:p>
          <a:p>
            <a:r>
              <a:rPr lang="fr-FR" sz="1200" b="0" i="0" u="none" strike="noStrike" kern="1200" dirty="0">
                <a:solidFill>
                  <a:schemeClr val="tx1"/>
                </a:solidFill>
                <a:effectLst/>
                <a:latin typeface="+mn-lt"/>
                <a:ea typeface="+mn-ea"/>
                <a:cs typeface="+mn-cs"/>
              </a:rPr>
              <a:t>      - </a:t>
            </a:r>
            <a:r>
              <a:rPr lang="fr-FR" sz="1200" b="1" i="0" u="none" strike="noStrike" kern="1200" dirty="0">
                <a:solidFill>
                  <a:schemeClr val="tx1"/>
                </a:solidFill>
                <a:effectLst/>
                <a:latin typeface="+mn-lt"/>
                <a:ea typeface="+mn-ea"/>
                <a:cs typeface="+mn-cs"/>
              </a:rPr>
              <a:t>Écart dans les attentes implicites</a:t>
            </a:r>
            <a:endParaRPr lang="fr-FR" sz="1200" b="0"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Dans le secondaire : validation des acquis attendue via des exercices encadrés.</a:t>
            </a:r>
          </a:p>
          <a:p>
            <a:r>
              <a:rPr lang="fr-FR" sz="1200" b="0" i="0" u="none" strike="noStrike" kern="1200" dirty="0">
                <a:solidFill>
                  <a:schemeClr val="tx1"/>
                </a:solidFill>
                <a:effectLst/>
                <a:latin typeface="+mn-lt"/>
                <a:ea typeface="+mn-ea"/>
                <a:cs typeface="+mn-cs"/>
              </a:rPr>
              <a:t>Dans le supérieur : esprit d’initiative, remise en question, lecture critique des publications demandés, sans qu'une formation explicite y soit toujours associée.</a:t>
            </a:r>
          </a:p>
          <a:p>
            <a:endParaRPr lang="fr-FR" sz="1200" b="0" i="0" u="none" strike="noStrike" kern="1200" dirty="0">
              <a:solidFill>
                <a:schemeClr val="tx1"/>
              </a:solidFill>
              <a:effectLst/>
              <a:latin typeface="+mn-lt"/>
              <a:ea typeface="+mn-ea"/>
              <a:cs typeface="+mn-cs"/>
            </a:endParaRPr>
          </a:p>
          <a:p>
            <a:r>
              <a:rPr lang="fr-FR" sz="1200" b="1" i="0" u="none" strike="noStrike" kern="1200" dirty="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33</a:t>
            </a:fld>
            <a:endParaRPr lang="fr-FR"/>
          </a:p>
        </p:txBody>
      </p:sp>
    </p:spTree>
    <p:extLst>
      <p:ext uri="{BB962C8B-B14F-4D97-AF65-F5344CB8AC3E}">
        <p14:creationId xmlns:p14="http://schemas.microsoft.com/office/powerpoint/2010/main" xmlns="" val="383304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insister sur l’articulation entre compétences, savoirs et postures.</a:t>
            </a:r>
          </a:p>
          <a:p>
            <a:endParaRPr lang="fr-FR" dirty="0"/>
          </a:p>
          <a:p>
            <a:pPr>
              <a:lnSpc>
                <a:spcPct val="107000"/>
              </a:lnSpc>
              <a:spcAft>
                <a:spcPts val="800"/>
              </a:spcAft>
            </a:pPr>
            <a:r>
              <a:rPr lang="fr-FR" sz="1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Les ressources du Conseil scientifique de l’éducation nationale (CSEN)</a:t>
            </a:r>
          </a:p>
          <a:p>
            <a:pPr>
              <a:lnSpc>
                <a:spcPct val="107000"/>
              </a:lnSpc>
              <a:spcAft>
                <a:spcPts val="800"/>
              </a:spcAft>
            </a:pPr>
            <a:r>
              <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Eduquer à l’esprit critique </a:t>
            </a:r>
            <a:r>
              <a:rPr lang="fr-FR" sz="1000" b="1" dirty="0">
                <a:effectLst/>
                <a:latin typeface="Calibri" panose="020F0502020204030204" pitchFamily="34" charset="0"/>
                <a:ea typeface="Calibri" panose="020F0502020204030204" pitchFamily="34" charset="0"/>
                <a:cs typeface="Times New Roman" panose="02020603050405020304" pitchFamily="18" charset="0"/>
              </a:rPr>
              <a:t>L’ESPRIT CRITIQUE : QU’EST-CE QUE C’EST ? POURQUOI ET COMMENT LE DÉVELOPPER ?</a:t>
            </a:r>
          </a:p>
          <a:p>
            <a:pPr lvl="0">
              <a:lnSpc>
                <a:spcPct val="107000"/>
              </a:lnSpc>
            </a:pPr>
            <a:r>
              <a:rPr lang="fr-FR" sz="1000" b="1" dirty="0">
                <a:effectLst/>
                <a:latin typeface="Calibri" panose="020F0502020204030204" pitchFamily="34" charset="0"/>
                <a:ea typeface="Calibri" panose="020F0502020204030204" pitchFamily="34" charset="0"/>
                <a:cs typeface="Times New Roman" panose="02020603050405020304" pitchFamily="18" charset="0"/>
              </a:rPr>
              <a:t>Documents courts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Les compétences de l’esprit critique</a:t>
            </a:r>
          </a:p>
          <a:p>
            <a:pPr marL="342900" lvl="0" indent="-342900">
              <a:lnSpc>
                <a:spcPct val="107000"/>
              </a:lnSpc>
              <a:buFont typeface="Symbol" panose="05050102010706020507" pitchFamily="18" charset="2"/>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Principes et modalités pédagogiques pour l’enseignement de l’esprit critique</a:t>
            </a:r>
          </a:p>
          <a:p>
            <a:pPr marL="342900" lvl="0" indent="-342900">
              <a:lnSpc>
                <a:spcPct val="107000"/>
              </a:lnSpc>
              <a:buFont typeface="Symbol" panose="05050102010706020507" pitchFamily="18" charset="2"/>
              <a:buChar char=""/>
            </a:pPr>
            <a:r>
              <a:rPr lang="fr-FR" sz="1000" dirty="0">
                <a:effectLst/>
                <a:latin typeface="Calibri" panose="020F0502020204030204" pitchFamily="34" charset="0"/>
                <a:ea typeface="Calibri" panose="020F0502020204030204" pitchFamily="34" charset="0"/>
                <a:cs typeface="Times New Roman" panose="02020603050405020304" pitchFamily="18" charset="0"/>
              </a:rPr>
              <a:t>Banque d’activités, Check-list pour la création et la sélection d’activités</a:t>
            </a:r>
            <a:r>
              <a:rPr lang="fr-FR" sz="1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5</a:t>
            </a:fld>
            <a:endParaRPr lang="fr-FR"/>
          </a:p>
        </p:txBody>
      </p:sp>
    </p:spTree>
    <p:extLst>
      <p:ext uri="{BB962C8B-B14F-4D97-AF65-F5344CB8AC3E}">
        <p14:creationId xmlns:p14="http://schemas.microsoft.com/office/powerpoint/2010/main" xmlns="" val="4104613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1"/>
              <a:t>Conclure en revenant à l’exemple du restaurant et en soulignant la continuité du développement critique.</a:t>
            </a:r>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34</a:t>
            </a:fld>
            <a:endParaRPr lang="fr-FR"/>
          </a:p>
        </p:txBody>
      </p:sp>
    </p:spTree>
    <p:extLst>
      <p:ext uri="{BB962C8B-B14F-4D97-AF65-F5344CB8AC3E}">
        <p14:creationId xmlns:p14="http://schemas.microsoft.com/office/powerpoint/2010/main" xmlns="" val="240137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Définition simple de la métacognition :</a:t>
            </a:r>
            <a:r>
              <a:rPr lang="fr-FR" dirty="0"/>
              <a:t> c’est de penser sur sa propre pensée. C'est avoir du recul sur comment on pense, comment on réfléchit et comment on analyse les choses.</a:t>
            </a:r>
          </a:p>
          <a:p>
            <a:endParaRPr lang="fr-FR" dirty="0"/>
          </a:p>
          <a:p>
            <a:endParaRPr lang="fr-FR" dirty="0"/>
          </a:p>
          <a:p>
            <a:r>
              <a:rPr lang="fr-FR" dirty="0"/>
              <a:t>On peut préciser que c’est un bon tremplin pour préparer le travail sur GO en terminale.</a:t>
            </a:r>
          </a:p>
          <a:p>
            <a:r>
              <a:rPr lang="fr-FR" dirty="0"/>
              <a:t>Qualité des preuves : respect de la démarche scientifique ?</a:t>
            </a:r>
          </a:p>
          <a:p>
            <a:endParaRPr lang="fr-FR" dirty="0"/>
          </a:p>
          <a:p>
            <a:r>
              <a:rPr lang="fr-FR" dirty="0"/>
              <a:t>Mythe de la méthode unique : attention aux raisonnements stéréotypés et « scolaires » (hypothèse, observation, conclusion) mais des exemples de découvertes montrent que ce n’est pas le cas !  (Rayons N, bosons de Higgs, )</a:t>
            </a:r>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6</a:t>
            </a:fld>
            <a:endParaRPr lang="fr-FR"/>
          </a:p>
        </p:txBody>
      </p:sp>
    </p:spTree>
    <p:extLst>
      <p:ext uri="{BB962C8B-B14F-4D97-AF65-F5344CB8AC3E}">
        <p14:creationId xmlns:p14="http://schemas.microsoft.com/office/powerpoint/2010/main" xmlns="" val="289505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indent="-457200" algn="just">
              <a:lnSpc>
                <a:spcPct val="107000"/>
              </a:lnSpc>
              <a:spcAft>
                <a:spcPts val="800"/>
              </a:spcAft>
              <a:buFont typeface="Arial"/>
              <a:buChar char="•"/>
            </a:pPr>
            <a:r>
              <a:rPr lang="fr-FR" sz="1200" b="1" dirty="0">
                <a:latin typeface="Calibri" panose="020F0502020204030204" pitchFamily="34" charset="0"/>
                <a:ea typeface="Calibri" panose="020F0502020204030204" pitchFamily="34" charset="0"/>
                <a:cs typeface="Times New Roman" panose="02020603050405020304" pitchFamily="18" charset="0"/>
              </a:rPr>
              <a:t>Savoirs, opinions, croyances (2018) </a:t>
            </a:r>
            <a:r>
              <a:rPr lang="fr-FR" sz="1200" dirty="0">
                <a:latin typeface="Calibri" panose="020F0502020204030204" pitchFamily="34" charset="0"/>
                <a:ea typeface="Calibri" panose="020F0502020204030204" pitchFamily="34" charset="0"/>
                <a:cs typeface="Times New Roman" panose="02020603050405020304" pitchFamily="18" charset="0"/>
              </a:rPr>
              <a:t>:</a:t>
            </a:r>
            <a:r>
              <a:rPr lang="fr-FR" sz="1200" b="1" dirty="0"/>
              <a:t> </a:t>
            </a:r>
            <a:r>
              <a:rPr lang="fr-FR" sz="1200" dirty="0">
                <a:latin typeface="Calibri"/>
                <a:cs typeface="Calibri"/>
              </a:rPr>
              <a:t>une réponse laïque et didactique aux contestations de la science en classe</a:t>
            </a:r>
          </a:p>
          <a:p>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Guillaume Lecointre, professeur au muséum d’Histoire Naturelle, a élaboré des définitions spécifiques pour les termes "savoir", "opinion" et "croyance". </a:t>
            </a:r>
          </a:p>
          <a:p>
            <a:pPr marL="457200" indent="-457200" algn="just">
              <a:lnSpc>
                <a:spcPct val="107000"/>
              </a:lnSpc>
              <a:spcAft>
                <a:spcPts val="800"/>
              </a:spcAft>
              <a:buFont typeface="Arial"/>
              <a:buChar char="•"/>
            </a:pPr>
            <a:endParaRPr lang="fr-FR" sz="1200" b="1" dirty="0">
              <a:solidFill>
                <a:schemeClr val="bg1"/>
              </a:solidFill>
              <a:latin typeface="Calibri"/>
              <a:ea typeface="Calibri" panose="020F0502020204030204" pitchFamily="34" charset="0"/>
              <a:cs typeface="Calibri"/>
            </a:endParaRPr>
          </a:p>
          <a:p>
            <a:pPr marL="457200" indent="-457200" algn="just">
              <a:lnSpc>
                <a:spcPct val="107000"/>
              </a:lnSpc>
              <a:spcAft>
                <a:spcPts val="800"/>
              </a:spcAft>
              <a:buFont typeface="Arial"/>
              <a:buChar char="•"/>
            </a:pPr>
            <a:endParaRPr lang="fr-FR" sz="1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r>
              <a:rPr lang="fr-FR" sz="1200" b="1" dirty="0">
                <a:solidFill>
                  <a:schemeClr val="bg1"/>
                </a:solidFill>
                <a:latin typeface="Arial" panose="020B0604020202020204" pitchFamily="34" charset="0"/>
                <a:ea typeface="Calibri" panose="020F0502020204030204" pitchFamily="34" charset="0"/>
                <a:cs typeface="Arial" panose="020B0604020202020204" pitchFamily="34" charset="0"/>
              </a:rPr>
              <a:t>1. Un</a:t>
            </a:r>
            <a:r>
              <a:rPr lang="fr-FR"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200" b="1" dirty="0">
                <a:solidFill>
                  <a:schemeClr val="bg1"/>
                </a:solidFill>
                <a:latin typeface="Arial" panose="020B0604020202020204" pitchFamily="34" charset="0"/>
                <a:ea typeface="Calibri" panose="020F0502020204030204" pitchFamily="34" charset="0"/>
                <a:cs typeface="Arial" panose="020B0604020202020204" pitchFamily="34" charset="0"/>
              </a:rPr>
              <a:t>s</a:t>
            </a:r>
            <a:r>
              <a:rPr lang="fr-FR"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avoir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est basé sur des faits, des observations et des preuves concrètes. </a:t>
            </a:r>
          </a:p>
          <a:p>
            <a:pPr algn="just"/>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Il repose sur des données vérifiables et reproductibles. </a:t>
            </a:r>
            <a:r>
              <a:rPr lang="fr-FR" sz="1200" dirty="0">
                <a:solidFill>
                  <a:schemeClr val="bg1"/>
                </a:solidFill>
                <a:latin typeface="Arial" panose="020B0604020202020204" pitchFamily="34" charset="0"/>
                <a:ea typeface="Calibri" panose="020F0502020204030204" pitchFamily="34" charset="0"/>
                <a:cs typeface="Arial" panose="020B0604020202020204" pitchFamily="34" charset="0"/>
              </a:rPr>
              <a:t>Un</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200" dirty="0">
                <a:solidFill>
                  <a:schemeClr val="bg1"/>
                </a:solidFill>
                <a:latin typeface="Arial" panose="020B0604020202020204" pitchFamily="34" charset="0"/>
                <a:ea typeface="Calibri" panose="020F0502020204030204" pitchFamily="34" charset="0"/>
                <a:cs typeface="Arial" panose="020B0604020202020204" pitchFamily="34" charset="0"/>
              </a:rPr>
              <a:t>s</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avoir est </a:t>
            </a:r>
            <a:r>
              <a:rPr lang="fr-FR"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étayé par des méthodes scientifiques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(par exemple, la démarche scientifique) et des critères objectifs.</a:t>
            </a:r>
          </a:p>
          <a:p>
            <a:pPr algn="just"/>
            <a:endPar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Une opinion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est une évaluation personnelle ou subjective d'une question. Elle peut être basée sur des informations disponibles, mais </a:t>
            </a:r>
            <a:r>
              <a:rPr lang="fr-FR"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n'est pas nécessairement étayée par des preuves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scientifiques solides. Les opinions peuvent varier d'une personne à l'autre. Si par contre, une opinion est partagée par un grand nombre de personnes, on peut aboutir à une Idéologie.</a:t>
            </a:r>
          </a:p>
          <a:p>
            <a:pPr algn="just"/>
            <a:endPar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3. </a:t>
            </a:r>
            <a:r>
              <a:rPr lang="fr-FR"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Une croyance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est </a:t>
            </a:r>
            <a:r>
              <a:rPr lang="fr-FR"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une conviction personnelle </a:t>
            </a: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qui peut être dépourvue de preuves empiriques ou peuvent être basées sur des raisons autres que des données scientifiques, comme la foi, l'intuition ou des convictions culturelles. Elles sont souvent moins sujettes à la vérification empirique que le savoir.</a:t>
            </a:r>
          </a:p>
          <a:p>
            <a:pPr>
              <a:lnSpc>
                <a:spcPct val="107000"/>
              </a:lnSpc>
              <a:spcAft>
                <a:spcPts val="800"/>
              </a:spcAft>
            </a:pPr>
            <a:endPar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fr-FR"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Conduire les élèves à </a:t>
            </a:r>
            <a:r>
              <a:rPr lang="fr-FR" sz="1200" b="1" baseline="0" dirty="0">
                <a:solidFill>
                  <a:srgbClr val="FF0000"/>
                </a:solidFill>
                <a:effectLst/>
                <a:latin typeface="Arial" panose="020B0604020202020204" pitchFamily="34" charset="0"/>
                <a:ea typeface="Calibri" panose="020F0502020204030204" pitchFamily="34" charset="0"/>
                <a:cs typeface="Arial" panose="020B0604020202020204" pitchFamily="34" charset="0"/>
              </a:rPr>
              <a:t>construire des savoirs et à sortir du contexte des croyances et des opinions, pour qu'ils puissent avoir un regard éclairé.</a:t>
            </a:r>
          </a:p>
          <a:p>
            <a:endParaRPr lang="fr-FR" dirty="0"/>
          </a:p>
        </p:txBody>
      </p:sp>
      <p:sp>
        <p:nvSpPr>
          <p:cNvPr id="4" name="Espace réservé du numéro de diapositive 3"/>
          <p:cNvSpPr>
            <a:spLocks noGrp="1"/>
          </p:cNvSpPr>
          <p:nvPr>
            <p:ph type="sldNum" sz="quarter" idx="5"/>
          </p:nvPr>
        </p:nvSpPr>
        <p:spPr/>
        <p:txBody>
          <a:bodyPr/>
          <a:lstStyle/>
          <a:p>
            <a:fld id="{EE6B5012-192C-4673-8A7F-08C0135A5DC2}" type="slidenum">
              <a:rPr lang="fr-FR" smtClean="0"/>
              <a:pPr/>
              <a:t>7</a:t>
            </a:fld>
            <a:endParaRPr lang="fr-FR"/>
          </a:p>
        </p:txBody>
      </p:sp>
    </p:spTree>
    <p:extLst>
      <p:ext uri="{BB962C8B-B14F-4D97-AF65-F5344CB8AC3E}">
        <p14:creationId xmlns:p14="http://schemas.microsoft.com/office/powerpoint/2010/main" xmlns="" val="292860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Les textes sont clairs et convergents sur la place centrale de l’esprit critique.</a:t>
            </a:r>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8</a:t>
            </a:fld>
            <a:endParaRPr lang="fr-FR"/>
          </a:p>
        </p:txBody>
      </p:sp>
    </p:spTree>
    <p:extLst>
      <p:ext uri="{BB962C8B-B14F-4D97-AF65-F5344CB8AC3E}">
        <p14:creationId xmlns:p14="http://schemas.microsoft.com/office/powerpoint/2010/main" xmlns="" val="83384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Est-elle mieux que la précédente ???</a:t>
            </a:r>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9</a:t>
            </a:fld>
            <a:endParaRPr lang="fr-FR"/>
          </a:p>
        </p:txBody>
      </p:sp>
    </p:spTree>
    <p:extLst>
      <p:ext uri="{BB962C8B-B14F-4D97-AF65-F5344CB8AC3E}">
        <p14:creationId xmlns:p14="http://schemas.microsoft.com/office/powerpoint/2010/main" xmlns="" val="114669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ea typeface="Calibri"/>
                <a:cs typeface="Calibri"/>
              </a:rPr>
              <a:t>Bien présenter ce point sur </a:t>
            </a:r>
            <a:r>
              <a:rPr lang="fr-FR" b="1">
                <a:ea typeface="Calibri"/>
                <a:cs typeface="Calibri"/>
              </a:rPr>
              <a:t>ce </a:t>
            </a:r>
            <a:r>
              <a:rPr lang="fr-FR" b="1" smtClean="0">
                <a:ea typeface="Calibri"/>
                <a:cs typeface="Calibri"/>
              </a:rPr>
              <a:t>que n‘est </a:t>
            </a:r>
            <a:r>
              <a:rPr lang="fr-FR" b="1" dirty="0">
                <a:ea typeface="Calibri"/>
                <a:cs typeface="Calibri"/>
              </a:rPr>
              <a:t>pas l'esprit critique, puisque les élèves vont confondre l'esprit critique et être critique.</a:t>
            </a:r>
          </a:p>
          <a:p>
            <a:endParaRPr lang="fr-FR" b="1" dirty="0">
              <a:ea typeface="Calibri"/>
              <a:cs typeface="Calibri"/>
            </a:endParaRPr>
          </a:p>
          <a:p>
            <a:r>
              <a:rPr lang="fr-FR" b="1" dirty="0">
                <a:ea typeface="Calibri"/>
                <a:cs typeface="Calibri"/>
              </a:rPr>
              <a:t>Donc, l'esprit critique est une construction qui se fait non pas toute seule, mais avec plein d'éléments présentés par la diapo précédente.</a:t>
            </a:r>
          </a:p>
          <a:p>
            <a:r>
              <a:rPr lang="fr-FR" b="1" dirty="0">
                <a:ea typeface="Calibri"/>
                <a:cs typeface="Calibri"/>
              </a:rPr>
              <a:t>C'est une forme d'ouverture d'esprit.</a:t>
            </a:r>
          </a:p>
          <a:p>
            <a:endParaRPr lang="fr-FR" b="1" dirty="0">
              <a:ea typeface="Calibri"/>
              <a:cs typeface="Calibri"/>
            </a:endParaRPr>
          </a:p>
          <a:p>
            <a:r>
              <a:rPr lang="fr-FR" dirty="0">
                <a:ea typeface="Calibri"/>
                <a:cs typeface="Calibri"/>
              </a:rPr>
              <a:t>   - Accepter les résultats des études scientifiques, même si ça va contre ce qu'on aurait pu imaginer au préalable.</a:t>
            </a:r>
          </a:p>
          <a:p>
            <a:endParaRPr lang="fr-FR" dirty="0">
              <a:ea typeface="Calibri"/>
              <a:cs typeface="Calibri"/>
            </a:endParaRPr>
          </a:p>
          <a:p>
            <a:r>
              <a:rPr lang="fr-FR" dirty="0">
                <a:ea typeface="Calibri"/>
                <a:cs typeface="Calibri"/>
              </a:rPr>
              <a:t>On ne doit pas, nous, en tant qu'enseignant (fonctionnaire), exposer nos croyances, on doit rester très factuel et on ne doit pas se positionner sur des éléments qui pourraient être des croyances ou des opinions des élèves. </a:t>
            </a:r>
            <a:r>
              <a:rPr lang="fr-FR" b="1" dirty="0">
                <a:ea typeface="Calibri"/>
                <a:cs typeface="Calibri"/>
              </a:rPr>
              <a:t>On doit juste les emmener à réfléchir à</a:t>
            </a:r>
            <a:r>
              <a:rPr lang="fr-FR" dirty="0">
                <a:ea typeface="Calibri"/>
                <a:cs typeface="Calibri"/>
              </a:rPr>
              <a:t>.</a:t>
            </a:r>
          </a:p>
          <a:p>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10</a:t>
            </a:fld>
            <a:endParaRPr lang="fr-FR"/>
          </a:p>
        </p:txBody>
      </p:sp>
    </p:spTree>
    <p:extLst>
      <p:ext uri="{BB962C8B-B14F-4D97-AF65-F5344CB8AC3E}">
        <p14:creationId xmlns:p14="http://schemas.microsoft.com/office/powerpoint/2010/main" xmlns="" val="156643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les modalités de présentation, </a:t>
            </a:r>
          </a:p>
          <a:p>
            <a:r>
              <a:rPr lang="fr-FR" dirty="0"/>
              <a:t>Si on présente un élément de manière négative ou de manière positive, derrière, l'interprétation ne sera pas la même et ça, c'est lié à notre contrôle inhibiteur.</a:t>
            </a:r>
          </a:p>
          <a:p>
            <a:endParaRPr lang="fr-FR" dirty="0"/>
          </a:p>
          <a:p>
            <a:endParaRPr lang="fr-FR" dirty="0"/>
          </a:p>
          <a:p>
            <a:r>
              <a:rPr lang="fr-FR" dirty="0"/>
              <a:t>Biais cognitif :</a:t>
            </a:r>
          </a:p>
          <a:p>
            <a:r>
              <a:rPr lang="fr-FR" dirty="0"/>
              <a:t>Si on présente un type d’intervention à un médecin en lui disant qu’il y a 10% de risque de mortalité alors il y a 50% de chance qu’il choisisse l’option.</a:t>
            </a:r>
          </a:p>
          <a:p>
            <a:r>
              <a:rPr lang="fr-FR" dirty="0"/>
              <a:t>Mais si on présente avec le fait qu’il y a un taux de réussite à 90% alors l’option est bien plus choisie.</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11</a:t>
            </a:fld>
            <a:endParaRPr lang="fr-FR"/>
          </a:p>
        </p:txBody>
      </p:sp>
    </p:spTree>
    <p:extLst>
      <p:ext uri="{BB962C8B-B14F-4D97-AF65-F5344CB8AC3E}">
        <p14:creationId xmlns:p14="http://schemas.microsoft.com/office/powerpoint/2010/main" xmlns="" val="50119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Apprendre à pondérer ses réactions pour mieux apprendre = métacognition faisant intervenir le contrôle inhibiteur.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Faire le lien avec les compétences orales et l’évaluation.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3A84EE-B037-4316-A5FB-9889C100DB80}" type="slidenum">
              <a:rPr lang="fr-FR" smtClean="0"/>
              <a:pPr/>
              <a:t>12</a:t>
            </a:fld>
            <a:endParaRPr lang="fr-FR"/>
          </a:p>
        </p:txBody>
      </p:sp>
    </p:spTree>
    <p:extLst>
      <p:ext uri="{BB962C8B-B14F-4D97-AF65-F5344CB8AC3E}">
        <p14:creationId xmlns:p14="http://schemas.microsoft.com/office/powerpoint/2010/main" xmlns="" val="294537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9381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200310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411457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xmlns="" val="260551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249251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xmlns="" val="1713294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286571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1154570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83710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347948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398025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194872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214695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380979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67609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157759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CF1CAC5-658F-4F7D-A81C-3ECC7A941710}" type="datetimeFigureOut">
              <a:rPr lang="fr-FR" smtClean="0"/>
              <a:pPr/>
              <a:t>03/07/2025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33948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CF1CAC5-658F-4F7D-A81C-3ECC7A941710}" type="datetimeFigureOut">
              <a:rPr lang="fr-FR" smtClean="0"/>
              <a:pPr/>
              <a:t>03/07/2025</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8607789-1FAC-4E47-8536-54B8645D705E}" type="slidenum">
              <a:rPr lang="fr-FR" smtClean="0"/>
              <a:pPr/>
              <a:t>‹N°›</a:t>
            </a:fld>
            <a:endParaRPr lang="fr-FR"/>
          </a:p>
        </p:txBody>
      </p:sp>
    </p:spTree>
    <p:extLst>
      <p:ext uri="{BB962C8B-B14F-4D97-AF65-F5344CB8AC3E}">
        <p14:creationId xmlns:p14="http://schemas.microsoft.com/office/powerpoint/2010/main" xmlns="" val="27662124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eLLIm-GpJh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view.genially.com/60acc7026152820dd44f381b/presentation-4-criteres-pour-calibrer-sa-confiance"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dailymotion.com/video/x24a20c"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eseau-canope.fr/conseil-scientifique-de-leducation-nationale-site-officiel/groupes-de-travail/gt8-developper-lesprit-critique.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gouv.fr/media/226765/downloa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777" y="1891747"/>
            <a:ext cx="8001000" cy="2971801"/>
          </a:xfrm>
        </p:spPr>
        <p:txBody>
          <a:bodyPr>
            <a:normAutofit fontScale="90000"/>
          </a:bodyPr>
          <a:lstStyle/>
          <a:p>
            <a:pPr algn="ctr"/>
            <a:r>
              <a:rPr b="1" dirty="0"/>
              <a:t>Comment </a:t>
            </a:r>
            <a:r>
              <a:rPr b="1" dirty="0" err="1"/>
              <a:t>accompagner</a:t>
            </a:r>
            <a:r>
              <a:rPr b="1" dirty="0"/>
              <a:t> le </a:t>
            </a:r>
            <a:r>
              <a:rPr b="1" dirty="0" err="1"/>
              <a:t>développement</a:t>
            </a:r>
            <a:r>
              <a:rPr b="1" dirty="0"/>
              <a:t> de </a:t>
            </a:r>
            <a:r>
              <a:rPr b="1" dirty="0" err="1"/>
              <a:t>l'esprit</a:t>
            </a:r>
            <a:r>
              <a:rPr b="1" dirty="0"/>
              <a:t> critique ?</a:t>
            </a:r>
          </a:p>
        </p:txBody>
      </p:sp>
      <p:pic>
        <p:nvPicPr>
          <p:cNvPr id="4" name="Image 6">
            <a:extLst>
              <a:ext uri="{FF2B5EF4-FFF2-40B4-BE49-F238E27FC236}">
                <a16:creationId xmlns:a16="http://schemas.microsoft.com/office/drawing/2014/main" xmlns="" id="{D58F3DD2-4582-9429-FD42-FCE21AC298D1}"/>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017520" cy="18707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a:extLst>
              <a:ext uri="{FF2B5EF4-FFF2-40B4-BE49-F238E27FC236}">
                <a16:creationId xmlns:a16="http://schemas.microsoft.com/office/drawing/2014/main" xmlns="" id="{1A893E4D-FB53-8729-9497-68E320B5613F}"/>
              </a:ext>
            </a:extLst>
          </p:cNvPr>
          <p:cNvSpPr txBox="1"/>
          <p:nvPr/>
        </p:nvSpPr>
        <p:spPr>
          <a:xfrm>
            <a:off x="3230880" y="5401367"/>
            <a:ext cx="4322859" cy="369332"/>
          </a:xfrm>
          <a:prstGeom prst="rect">
            <a:avLst/>
          </a:prstGeom>
          <a:noFill/>
        </p:spPr>
        <p:txBody>
          <a:bodyPr wrap="square" rtlCol="0">
            <a:spAutoFit/>
          </a:bodyPr>
          <a:lstStyle/>
          <a:p>
            <a:r>
              <a:rPr lang="fr-FR" dirty="0"/>
              <a:t>Pascal DOURNON – Carole MOREAU</a:t>
            </a:r>
          </a:p>
        </p:txBody>
      </p:sp>
      <p:pic>
        <p:nvPicPr>
          <p:cNvPr id="1026" name="Picture 2" descr="Accueil | UdPPC">
            <a:extLst>
              <a:ext uri="{FF2B5EF4-FFF2-40B4-BE49-F238E27FC236}">
                <a16:creationId xmlns:a16="http://schemas.microsoft.com/office/drawing/2014/main" xmlns="" id="{D125E6D6-B5D3-A4EF-1944-AAA66EA8F5A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4443" y="154885"/>
            <a:ext cx="3623365" cy="15818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Université Grenoble Alpes : mallette charte graphique Drupal | Makina Corpus">
            <a:extLst>
              <a:ext uri="{FF2B5EF4-FFF2-40B4-BE49-F238E27FC236}">
                <a16:creationId xmlns:a16="http://schemas.microsoft.com/office/drawing/2014/main" xmlns="" id="{941521CB-3D83-E47F-45DE-EA33DB1F4B9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98666" y="0"/>
            <a:ext cx="2993334" cy="184205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75" y="-237068"/>
            <a:ext cx="5536480" cy="1507067"/>
          </a:xfrm>
        </p:spPr>
        <p:txBody>
          <a:bodyPr/>
          <a:lstStyle/>
          <a:p>
            <a:r>
              <a:rPr b="1"/>
              <a:t>Obstacles </a:t>
            </a:r>
            <a:r>
              <a:rPr lang="fr-FR" b="1" dirty="0"/>
              <a:t>ET FREINS</a:t>
            </a:r>
            <a:endParaRPr b="1" dirty="0"/>
          </a:p>
        </p:txBody>
      </p:sp>
      <p:sp>
        <p:nvSpPr>
          <p:cNvPr id="7" name="ZoneTexte 6">
            <a:extLst>
              <a:ext uri="{FF2B5EF4-FFF2-40B4-BE49-F238E27FC236}">
                <a16:creationId xmlns:a16="http://schemas.microsoft.com/office/drawing/2014/main" xmlns="" id="{80BD4776-EDFE-CBE6-B33F-E51747565EF9}"/>
              </a:ext>
            </a:extLst>
          </p:cNvPr>
          <p:cNvSpPr txBox="1"/>
          <p:nvPr/>
        </p:nvSpPr>
        <p:spPr>
          <a:xfrm>
            <a:off x="651164" y="1046654"/>
            <a:ext cx="10875818" cy="4832092"/>
          </a:xfrm>
          <a:prstGeom prst="rect">
            <a:avLst/>
          </a:prstGeom>
          <a:noFill/>
        </p:spPr>
        <p:txBody>
          <a:bodyPr wrap="square">
            <a:spAutoFit/>
          </a:bodyPr>
          <a:lstStyle/>
          <a:p>
            <a:r>
              <a:rPr lang="fr-FR" sz="2800" dirty="0">
                <a:solidFill>
                  <a:srgbClr val="FF0000"/>
                </a:solidFill>
                <a:cs typeface="Arial" panose="020B0604020202020204" pitchFamily="34" charset="0"/>
              </a:rPr>
              <a:t>L’esprit critique </a:t>
            </a:r>
            <a:r>
              <a:rPr lang="fr-FR" sz="2800" b="1" dirty="0">
                <a:solidFill>
                  <a:srgbClr val="FF0000"/>
                </a:solidFill>
                <a:cs typeface="Arial" panose="020B0604020202020204" pitchFamily="34" charset="0"/>
              </a:rPr>
              <a:t>n’est pas </a:t>
            </a:r>
            <a:r>
              <a:rPr lang="fr-FR" sz="2800" dirty="0">
                <a:solidFill>
                  <a:srgbClr val="FF0000"/>
                </a:solidFill>
                <a:cs typeface="Arial" panose="020B0604020202020204" pitchFamily="34" charset="0"/>
              </a:rPr>
              <a:t>:</a:t>
            </a:r>
          </a:p>
          <a:p>
            <a:pPr lvl="1"/>
            <a:endParaRPr lang="fr-FR" sz="2800" dirty="0">
              <a:solidFill>
                <a:srgbClr val="002060"/>
              </a:solidFill>
              <a:cs typeface="Arial" panose="020B0604020202020204" pitchFamily="34" charset="0"/>
            </a:endParaRPr>
          </a:p>
          <a:p>
            <a:pPr marL="800100" lvl="1" indent="-342900">
              <a:buFont typeface="Arial" panose="020B0604020202020204" pitchFamily="34" charset="0"/>
              <a:buChar char="•"/>
            </a:pPr>
            <a:r>
              <a:rPr lang="fr-FR" sz="2800" b="1" dirty="0">
                <a:solidFill>
                  <a:srgbClr val="002060"/>
                </a:solidFill>
                <a:cs typeface="Arial" panose="020B0604020202020204" pitchFamily="34" charset="0"/>
              </a:rPr>
              <a:t>« critiquer » avec une acceptation négative.</a:t>
            </a:r>
          </a:p>
          <a:p>
            <a:pPr lvl="1"/>
            <a:endParaRPr lang="fr-FR" sz="2800" b="1" dirty="0">
              <a:solidFill>
                <a:srgbClr val="002060"/>
              </a:solidFill>
              <a:cs typeface="Arial" panose="020B0604020202020204" pitchFamily="34" charset="0"/>
            </a:endParaRPr>
          </a:p>
          <a:p>
            <a:pPr marL="800100" lvl="1" indent="-342900">
              <a:buFont typeface="Arial" panose="020B0604020202020204" pitchFamily="34" charset="0"/>
              <a:buChar char="•"/>
            </a:pPr>
            <a:r>
              <a:rPr lang="fr-FR" sz="2800" b="1" dirty="0">
                <a:solidFill>
                  <a:srgbClr val="002060"/>
                </a:solidFill>
                <a:cs typeface="Arial" panose="020B0604020202020204" pitchFamily="34" charset="0"/>
              </a:rPr>
              <a:t>Penser par soi-même, en solitaire.</a:t>
            </a:r>
          </a:p>
          <a:p>
            <a:pPr lvl="1"/>
            <a:endParaRPr lang="fr-FR" sz="2800" b="1" dirty="0">
              <a:solidFill>
                <a:srgbClr val="002060"/>
              </a:solidFill>
              <a:cs typeface="Arial" panose="020B0604020202020204" pitchFamily="34" charset="0"/>
            </a:endParaRPr>
          </a:p>
          <a:p>
            <a:pPr marL="800100" lvl="1" indent="-342900" algn="just">
              <a:buFont typeface="Arial" panose="020B0604020202020204" pitchFamily="34" charset="0"/>
              <a:buChar char="•"/>
            </a:pPr>
            <a:r>
              <a:rPr lang="fr-FR" sz="2800" b="1" dirty="0">
                <a:solidFill>
                  <a:srgbClr val="002060"/>
                </a:solidFill>
                <a:cs typeface="Arial" panose="020B0604020202020204" pitchFamily="34" charset="0"/>
              </a:rPr>
              <a:t>Une ouverture d’esprit où toutes les idées et les opinions sont sur un même plan.</a:t>
            </a:r>
          </a:p>
          <a:p>
            <a:pPr lvl="1" algn="just"/>
            <a:endParaRPr lang="fr-FR" sz="2800" b="1" dirty="0">
              <a:solidFill>
                <a:srgbClr val="002060"/>
              </a:solidFill>
              <a:cs typeface="Arial" panose="020B0604020202020204" pitchFamily="34" charset="0"/>
            </a:endParaRPr>
          </a:p>
          <a:p>
            <a:pPr marL="800100" lvl="1" indent="-342900" algn="just">
              <a:buFont typeface="Arial" panose="020B0604020202020204" pitchFamily="34" charset="0"/>
              <a:buChar char="•"/>
            </a:pPr>
            <a:r>
              <a:rPr lang="fr-FR" sz="2800" b="1" dirty="0">
                <a:solidFill>
                  <a:srgbClr val="002060"/>
                </a:solidFill>
                <a:cs typeface="Arial" panose="020B0604020202020204" pitchFamily="34" charset="0"/>
              </a:rPr>
              <a:t>Être celui qui sait toujours identifier les mauvais arguments (mais que ceux des autres).</a:t>
            </a:r>
          </a:p>
        </p:txBody>
      </p:sp>
      <p:sp>
        <p:nvSpPr>
          <p:cNvPr id="8" name="ZoneTexte 7">
            <a:extLst>
              <a:ext uri="{FF2B5EF4-FFF2-40B4-BE49-F238E27FC236}">
                <a16:creationId xmlns:a16="http://schemas.microsoft.com/office/drawing/2014/main" xmlns="" id="{957DB21F-99BA-2AED-4805-1A73A2639B68}"/>
              </a:ext>
            </a:extLst>
          </p:cNvPr>
          <p:cNvSpPr txBox="1"/>
          <p:nvPr/>
        </p:nvSpPr>
        <p:spPr>
          <a:xfrm>
            <a:off x="5591428" y="6099234"/>
            <a:ext cx="6268063" cy="369332"/>
          </a:xfrm>
          <a:prstGeom prst="rect">
            <a:avLst/>
          </a:prstGeom>
          <a:noFill/>
        </p:spPr>
        <p:txBody>
          <a:bodyPr wrap="none" rtlCol="0">
            <a:spAutoFit/>
          </a:bodyPr>
          <a:lstStyle/>
          <a:p>
            <a:r>
              <a:rPr lang="fr-FR" dirty="0">
                <a:solidFill>
                  <a:srgbClr val="002060"/>
                </a:solidFill>
              </a:rPr>
              <a:t>D’après Elena </a:t>
            </a:r>
            <a:r>
              <a:rPr lang="fr-FR" dirty="0" err="1">
                <a:solidFill>
                  <a:srgbClr val="002060"/>
                </a:solidFill>
              </a:rPr>
              <a:t>Pasquinelli</a:t>
            </a:r>
            <a:r>
              <a:rPr lang="fr-FR" dirty="0">
                <a:solidFill>
                  <a:srgbClr val="002060"/>
                </a:solidFill>
              </a:rPr>
              <a:t>  « Eduquer à l’esprit critique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250E9A68-8589-45A7-A8EC-CF991D329824}"/>
              </a:ext>
            </a:extLst>
          </p:cNvPr>
          <p:cNvSpPr txBox="1"/>
          <p:nvPr/>
        </p:nvSpPr>
        <p:spPr>
          <a:xfrm>
            <a:off x="239318" y="589198"/>
            <a:ext cx="11748880" cy="1384995"/>
          </a:xfrm>
          <a:prstGeom prst="rect">
            <a:avLst/>
          </a:prstGeom>
          <a:noFill/>
        </p:spPr>
        <p:txBody>
          <a:bodyPr wrap="square" lIns="91440" tIns="45720" rIns="91440" bIns="45720" rtlCol="0" anchor="t">
            <a:spAutoFit/>
          </a:bodyPr>
          <a:lstStyle/>
          <a:p>
            <a:pPr algn="just"/>
            <a:r>
              <a:rPr lang="fr-FR" sz="2800" b="1" dirty="0">
                <a:solidFill>
                  <a:srgbClr val="002060"/>
                </a:solidFill>
                <a:cs typeface="Arial"/>
              </a:rPr>
              <a:t>Homophilie</a:t>
            </a:r>
          </a:p>
          <a:p>
            <a:pPr algn="just"/>
            <a:r>
              <a:rPr lang="fr-FR" sz="2800" dirty="0">
                <a:solidFill>
                  <a:srgbClr val="002060"/>
                </a:solidFill>
                <a:cs typeface="Arial"/>
              </a:rPr>
              <a:t>On accorde plus notre confiance à quelqu'un qui nous ressemble (et donc rarement à un expert du sujet qu'on aborde !).</a:t>
            </a:r>
            <a:endParaRPr lang="fr-FR" sz="2800" b="1" dirty="0">
              <a:solidFill>
                <a:srgbClr val="002060"/>
              </a:solidFill>
              <a:cs typeface="Arial"/>
            </a:endParaRPr>
          </a:p>
        </p:txBody>
      </p:sp>
      <p:sp>
        <p:nvSpPr>
          <p:cNvPr id="5" name="ZoneTexte 4">
            <a:extLst>
              <a:ext uri="{FF2B5EF4-FFF2-40B4-BE49-F238E27FC236}">
                <a16:creationId xmlns:a16="http://schemas.microsoft.com/office/drawing/2014/main" xmlns="" id="{0C8779A6-1FD8-0D58-E1AA-3A965C217F8A}"/>
              </a:ext>
            </a:extLst>
          </p:cNvPr>
          <p:cNvSpPr txBox="1"/>
          <p:nvPr/>
        </p:nvSpPr>
        <p:spPr>
          <a:xfrm>
            <a:off x="207593" y="2260581"/>
            <a:ext cx="11748880" cy="1384995"/>
          </a:xfrm>
          <a:prstGeom prst="rect">
            <a:avLst/>
          </a:prstGeom>
          <a:noFill/>
        </p:spPr>
        <p:txBody>
          <a:bodyPr wrap="square" lIns="91440" tIns="45720" rIns="91440" bIns="45720" rtlCol="0" anchor="t">
            <a:spAutoFit/>
          </a:bodyPr>
          <a:lstStyle/>
          <a:p>
            <a:pPr algn="just"/>
            <a:r>
              <a:rPr lang="fr-FR" sz="2800" b="1" dirty="0">
                <a:solidFill>
                  <a:srgbClr val="002060"/>
                </a:solidFill>
                <a:cs typeface="Arial"/>
              </a:rPr>
              <a:t>Biais cognitifs</a:t>
            </a:r>
            <a:endParaRPr lang="fr-FR" sz="2800" dirty="0">
              <a:solidFill>
                <a:srgbClr val="002060"/>
              </a:solidFill>
              <a:cs typeface="Arial"/>
            </a:endParaRPr>
          </a:p>
          <a:p>
            <a:pPr algn="just"/>
            <a:r>
              <a:rPr lang="fr-FR" sz="2800" dirty="0">
                <a:solidFill>
                  <a:srgbClr val="002060"/>
                </a:solidFill>
                <a:cs typeface="Arial"/>
              </a:rPr>
              <a:t>Distorsion de l'information lors de son traitement cognitif.</a:t>
            </a:r>
          </a:p>
          <a:p>
            <a:pPr algn="just"/>
            <a:r>
              <a:rPr lang="fr-FR" sz="2800" dirty="0">
                <a:solidFill>
                  <a:srgbClr val="002060"/>
                </a:solidFill>
                <a:cs typeface="Arial"/>
              </a:rPr>
              <a:t>Processus automatique et difficile à contrôler.</a:t>
            </a:r>
          </a:p>
        </p:txBody>
      </p:sp>
      <p:sp>
        <p:nvSpPr>
          <p:cNvPr id="7" name="ZoneTexte 6">
            <a:extLst>
              <a:ext uri="{FF2B5EF4-FFF2-40B4-BE49-F238E27FC236}">
                <a16:creationId xmlns:a16="http://schemas.microsoft.com/office/drawing/2014/main" xmlns="" id="{AFD1FB7D-333B-2454-60FE-05F855317080}"/>
              </a:ext>
            </a:extLst>
          </p:cNvPr>
          <p:cNvSpPr txBox="1"/>
          <p:nvPr/>
        </p:nvSpPr>
        <p:spPr>
          <a:xfrm>
            <a:off x="208504" y="4110880"/>
            <a:ext cx="11748880" cy="1815882"/>
          </a:xfrm>
          <a:prstGeom prst="rect">
            <a:avLst/>
          </a:prstGeom>
          <a:noFill/>
        </p:spPr>
        <p:txBody>
          <a:bodyPr wrap="square" lIns="91440" tIns="45720" rIns="91440" bIns="45720" rtlCol="0" anchor="t">
            <a:spAutoFit/>
          </a:bodyPr>
          <a:lstStyle/>
          <a:p>
            <a:pPr algn="just"/>
            <a:r>
              <a:rPr lang="fr-FR" sz="2800" b="1" dirty="0">
                <a:solidFill>
                  <a:srgbClr val="002060"/>
                </a:solidFill>
                <a:cs typeface="Arial"/>
              </a:rPr>
              <a:t>Vulnérabilité face à l'incertitude</a:t>
            </a:r>
            <a:endParaRPr lang="fr-FR" sz="2800" dirty="0">
              <a:solidFill>
                <a:srgbClr val="002060"/>
              </a:solidFill>
            </a:endParaRPr>
          </a:p>
          <a:p>
            <a:pPr algn="just"/>
            <a:r>
              <a:rPr lang="fr-FR" sz="2800" dirty="0">
                <a:solidFill>
                  <a:srgbClr val="002060"/>
                </a:solidFill>
                <a:cs typeface="Arial"/>
              </a:rPr>
              <a:t>Adolescence = forte période de plasticité cérébrale qui intensifie la vulnérabilité face à l'incertitude. Peut déclencher des émotions fortes conduisant à des effets délétères (doute excessif).</a:t>
            </a:r>
            <a:endParaRPr lang="fr-FR" sz="2800" dirty="0">
              <a:solidFill>
                <a:srgbClr val="002060"/>
              </a:solidFill>
            </a:endParaRPr>
          </a:p>
        </p:txBody>
      </p:sp>
    </p:spTree>
    <p:extLst>
      <p:ext uri="{BB962C8B-B14F-4D97-AF65-F5344CB8AC3E}">
        <p14:creationId xmlns:p14="http://schemas.microsoft.com/office/powerpoint/2010/main" xmlns="" val="389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75" y="0"/>
            <a:ext cx="8534400" cy="1507067"/>
          </a:xfrm>
        </p:spPr>
        <p:txBody>
          <a:bodyPr/>
          <a:lstStyle/>
          <a:p>
            <a:r>
              <a:rPr lang="fr-FR" b="1" noProof="1"/>
              <a:t>Le rôle-clé de l’enseignant</a:t>
            </a:r>
            <a:endParaRPr b="1" dirty="0"/>
          </a:p>
        </p:txBody>
      </p:sp>
      <p:sp>
        <p:nvSpPr>
          <p:cNvPr id="3" name="Content Placeholder 2"/>
          <p:cNvSpPr>
            <a:spLocks noGrp="1"/>
          </p:cNvSpPr>
          <p:nvPr>
            <p:ph idx="1"/>
          </p:nvPr>
        </p:nvSpPr>
        <p:spPr>
          <a:xfrm>
            <a:off x="520505" y="1101436"/>
            <a:ext cx="10452295" cy="4953000"/>
          </a:xfrm>
        </p:spPr>
        <p:txBody>
          <a:bodyPr>
            <a:normAutofit fontScale="92500" lnSpcReduction="10000"/>
          </a:bodyPr>
          <a:lstStyle/>
          <a:p>
            <a:endParaRPr lang="fr-FR" dirty="0">
              <a:solidFill>
                <a:schemeClr val="accent1">
                  <a:lumMod val="75000"/>
                </a:schemeClr>
              </a:solidFill>
            </a:endParaRPr>
          </a:p>
          <a:p>
            <a:pPr algn="just"/>
            <a:r>
              <a:rPr lang="fr-FR" sz="3000" dirty="0">
                <a:solidFill>
                  <a:schemeClr val="accent1">
                    <a:lumMod val="75000"/>
                  </a:schemeClr>
                </a:solidFill>
              </a:rPr>
              <a:t> Apprendre à </a:t>
            </a:r>
            <a:r>
              <a:rPr lang="fr-FR" sz="3000" b="1" dirty="0">
                <a:solidFill>
                  <a:schemeClr val="accent1">
                    <a:lumMod val="75000"/>
                  </a:schemeClr>
                </a:solidFill>
              </a:rPr>
              <a:t>lever ses freins</a:t>
            </a:r>
            <a:r>
              <a:rPr lang="fr-FR" sz="3000" dirty="0">
                <a:solidFill>
                  <a:schemeClr val="accent1">
                    <a:lumMod val="75000"/>
                  </a:schemeClr>
                </a:solidFill>
              </a:rPr>
              <a:t>.</a:t>
            </a:r>
          </a:p>
          <a:p>
            <a:pPr marL="0" indent="0" algn="just">
              <a:buNone/>
            </a:pPr>
            <a:endParaRPr lang="fr-FR" sz="3000" dirty="0">
              <a:solidFill>
                <a:schemeClr val="accent1">
                  <a:lumMod val="75000"/>
                </a:schemeClr>
              </a:solidFill>
            </a:endParaRPr>
          </a:p>
          <a:p>
            <a:pPr algn="just"/>
            <a:r>
              <a:rPr lang="fr-FR" sz="3000" dirty="0">
                <a:solidFill>
                  <a:schemeClr val="accent1">
                    <a:lumMod val="75000"/>
                  </a:schemeClr>
                </a:solidFill>
              </a:rPr>
              <a:t> Apprendre à pondérer ses réactions face à l’incertitude.</a:t>
            </a:r>
          </a:p>
          <a:p>
            <a:pPr marL="0" indent="0" algn="ctr">
              <a:buNone/>
            </a:pPr>
            <a:r>
              <a:rPr lang="fr-FR" sz="3000" b="1" noProof="1">
                <a:solidFill>
                  <a:schemeClr val="accent1">
                    <a:lumMod val="75000"/>
                  </a:schemeClr>
                </a:solidFill>
              </a:rPr>
              <a:t>Valoriser l’erreur, la discussion, le doute.</a:t>
            </a:r>
          </a:p>
          <a:p>
            <a:pPr marL="0" indent="0" algn="ctr">
              <a:buNone/>
            </a:pPr>
            <a:r>
              <a:rPr lang="fr-FR" sz="3000" b="1" noProof="1">
                <a:solidFill>
                  <a:schemeClr val="accent1">
                    <a:lumMod val="75000"/>
                  </a:schemeClr>
                </a:solidFill>
              </a:rPr>
              <a:t>Encourager la confrontation d’idées.</a:t>
            </a:r>
          </a:p>
          <a:p>
            <a:pPr marL="0" indent="0" algn="just">
              <a:buNone/>
            </a:pPr>
            <a:endParaRPr lang="fr-FR" sz="3000" dirty="0">
              <a:solidFill>
                <a:schemeClr val="accent1">
                  <a:lumMod val="75000"/>
                </a:schemeClr>
              </a:solidFill>
            </a:endParaRPr>
          </a:p>
          <a:p>
            <a:pPr algn="just"/>
            <a:r>
              <a:rPr lang="fr-FR" sz="3000" dirty="0">
                <a:solidFill>
                  <a:schemeClr val="accent1">
                    <a:lumMod val="75000"/>
                  </a:schemeClr>
                </a:solidFill>
              </a:rPr>
              <a:t>Apprendre à transférer ses « connaissances scolaires » à une explication dans la vie quotidienne.</a:t>
            </a:r>
            <a:endParaRPr sz="3000" dirty="0">
              <a:solidFill>
                <a:schemeClr val="accent1">
                  <a:lumMod val="75000"/>
                </a:schemeClr>
              </a:solidFill>
            </a:endParaRPr>
          </a:p>
          <a:p>
            <a:pPr marL="0" indent="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10584873" cy="1507067"/>
          </a:xfrm>
        </p:spPr>
        <p:txBody>
          <a:bodyPr/>
          <a:lstStyle/>
          <a:p>
            <a:r>
              <a:rPr b="1"/>
              <a:t>Des </a:t>
            </a:r>
            <a:r>
              <a:rPr b="1" dirty="0"/>
              <a:t>pratiques </a:t>
            </a:r>
            <a:r>
              <a:rPr b="1" dirty="0" err="1"/>
              <a:t>pédagogiques</a:t>
            </a:r>
            <a:r>
              <a:rPr b="1" dirty="0"/>
              <a:t> </a:t>
            </a:r>
            <a:r>
              <a:rPr b="1" dirty="0" err="1"/>
              <a:t>concrètes</a:t>
            </a:r>
            <a:endParaRPr b="1" dirty="0"/>
          </a:p>
        </p:txBody>
      </p:sp>
      <p:sp>
        <p:nvSpPr>
          <p:cNvPr id="3" name="Content Placeholder 2"/>
          <p:cNvSpPr>
            <a:spLocks noGrp="1"/>
          </p:cNvSpPr>
          <p:nvPr>
            <p:ph idx="1"/>
          </p:nvPr>
        </p:nvSpPr>
        <p:spPr>
          <a:xfrm>
            <a:off x="478302" y="1674276"/>
            <a:ext cx="11268221" cy="3615267"/>
          </a:xfrm>
        </p:spPr>
        <p:txBody>
          <a:bodyPr>
            <a:normAutofit fontScale="92500" lnSpcReduction="20000"/>
          </a:bodyPr>
          <a:lstStyle/>
          <a:p>
            <a:pPr>
              <a:lnSpc>
                <a:spcPct val="150000"/>
              </a:lnSpc>
            </a:pPr>
            <a:r>
              <a:rPr lang="fr-FR" sz="3200" b="1" noProof="1">
                <a:solidFill>
                  <a:srgbClr val="002060"/>
                </a:solidFill>
              </a:rPr>
              <a:t> Démarches expérimentales : réflexion sur les </a:t>
            </a:r>
            <a:r>
              <a:rPr lang="fr-FR" sz="3200" b="1" noProof="1" smtClean="0">
                <a:solidFill>
                  <a:srgbClr val="002060"/>
                </a:solidFill>
              </a:rPr>
              <a:t>niveaux de preuve … </a:t>
            </a:r>
            <a:endParaRPr lang="fr-FR" sz="3200" b="1" noProof="1">
              <a:solidFill>
                <a:srgbClr val="002060"/>
              </a:solidFill>
            </a:endParaRPr>
          </a:p>
          <a:p>
            <a:pPr>
              <a:lnSpc>
                <a:spcPct val="150000"/>
              </a:lnSpc>
            </a:pPr>
            <a:r>
              <a:rPr lang="fr-FR" sz="3200" b="1" noProof="1">
                <a:solidFill>
                  <a:srgbClr val="002060"/>
                </a:solidFill>
              </a:rPr>
              <a:t> Analyse critique de documents.</a:t>
            </a:r>
          </a:p>
          <a:p>
            <a:pPr>
              <a:lnSpc>
                <a:spcPct val="150000"/>
              </a:lnSpc>
            </a:pPr>
            <a:r>
              <a:rPr lang="fr-FR" sz="3200" b="1" noProof="1">
                <a:solidFill>
                  <a:srgbClr val="002060"/>
                </a:solidFill>
              </a:rPr>
              <a:t> Problèmes socio-scientifiques : énergie, vaccination, crise climatique…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EBD0C9C-ADBD-6753-F105-879F6E55D756}"/>
              </a:ext>
            </a:extLst>
          </p:cNvPr>
          <p:cNvSpPr txBox="1"/>
          <p:nvPr/>
        </p:nvSpPr>
        <p:spPr>
          <a:xfrm>
            <a:off x="322415" y="218779"/>
            <a:ext cx="6108404" cy="646331"/>
          </a:xfrm>
          <a:prstGeom prst="rect">
            <a:avLst/>
          </a:prstGeom>
          <a:noFill/>
        </p:spPr>
        <p:txBody>
          <a:bodyPr wrap="square" lIns="91440" tIns="45720" rIns="91440" bIns="45720" anchor="t">
            <a:spAutoFit/>
          </a:bodyPr>
          <a:lstStyle/>
          <a:p>
            <a:r>
              <a:rPr lang="fr-FR" sz="3600" b="1" dirty="0">
                <a:cs typeface="Arial"/>
              </a:rPr>
              <a:t>Exemples d’activités : </a:t>
            </a:r>
            <a:endParaRPr lang="fr-FR" sz="3600" b="1" dirty="0"/>
          </a:p>
        </p:txBody>
      </p:sp>
      <p:sp>
        <p:nvSpPr>
          <p:cNvPr id="5" name="ZoneTexte 4">
            <a:extLst>
              <a:ext uri="{FF2B5EF4-FFF2-40B4-BE49-F238E27FC236}">
                <a16:creationId xmlns:a16="http://schemas.microsoft.com/office/drawing/2014/main" xmlns="" id="{C04ECDF3-1A2E-161E-5AF6-43863F6596C5}"/>
              </a:ext>
            </a:extLst>
          </p:cNvPr>
          <p:cNvSpPr txBox="1"/>
          <p:nvPr/>
        </p:nvSpPr>
        <p:spPr>
          <a:xfrm>
            <a:off x="238142" y="1715408"/>
            <a:ext cx="11953858" cy="95410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ct val="0"/>
              </a:spcBef>
              <a:spcAft>
                <a:spcPct val="0"/>
              </a:spcAft>
              <a:tabLst>
                <a:tab pos="673100" algn="l"/>
              </a:tabLst>
            </a:pPr>
            <a:r>
              <a:rPr lang="fr-FR" altLang="fr-FR" sz="2800" b="1" u="sng" dirty="0">
                <a:solidFill>
                  <a:srgbClr val="002060"/>
                </a:solidFill>
                <a:cs typeface="Arial"/>
              </a:rPr>
              <a:t>Former les élèves aux outils nécessaire à l’exercice de l’esprit critique </a:t>
            </a:r>
            <a:endParaRPr lang="fr-FR" sz="2800" b="1" dirty="0">
              <a:solidFill>
                <a:srgbClr val="002060"/>
              </a:solidFill>
            </a:endParaRPr>
          </a:p>
        </p:txBody>
      </p:sp>
      <p:sp>
        <p:nvSpPr>
          <p:cNvPr id="23553" name="Rectangle 1"/>
          <p:cNvSpPr>
            <a:spLocks noChangeArrowheads="1"/>
          </p:cNvSpPr>
          <p:nvPr/>
        </p:nvSpPr>
        <p:spPr bwMode="auto">
          <a:xfrm>
            <a:off x="298579" y="3025604"/>
            <a:ext cx="11335403"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sng" strike="noStrike" cap="none" normalizeH="0" baseline="0" dirty="0">
                <a:ln>
                  <a:noFill/>
                </a:ln>
                <a:solidFill>
                  <a:schemeClr val="tx1"/>
                </a:solidFill>
                <a:effectLst/>
                <a:ea typeface="Calibri" pitchFamily="34" charset="0"/>
                <a:cs typeface="Calibri" pitchFamily="34" charset="0"/>
              </a:rPr>
              <a:t>I - Etude préalable : pourquoi a-t-on besoin d’outils pour ne pas se tromper ?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u="sng" dirty="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fr-FR" sz="2800" i="0" strike="noStrike" cap="none" normalizeH="0" baseline="0" dirty="0">
                <a:ln>
                  <a:noFill/>
                </a:ln>
                <a:solidFill>
                  <a:srgbClr val="002060"/>
                </a:solidFill>
                <a:effectLst/>
                <a:ea typeface="Calibri" pitchFamily="34" charset="0"/>
                <a:cs typeface="Calibri" pitchFamily="34" charset="0"/>
              </a:rPr>
              <a:t> Illusions d’optique</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fr-FR" sz="2800" dirty="0">
                <a:solidFill>
                  <a:srgbClr val="002060"/>
                </a:solidFill>
                <a:ea typeface="Calibri" pitchFamily="34" charset="0"/>
                <a:cs typeface="Calibri" pitchFamily="34" charset="0"/>
              </a:rPr>
              <a:t> Interprétations faussées</a:t>
            </a:r>
            <a:endParaRPr kumimoji="0" lang="fr-FR" sz="2800" i="0" strike="noStrike" cap="none" normalizeH="0" baseline="0" dirty="0">
              <a:ln>
                <a:noFill/>
              </a:ln>
              <a:solidFill>
                <a:srgbClr val="002060"/>
              </a:solidFill>
              <a:effectLst/>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fr-FR" sz="2800" dirty="0">
                <a:solidFill>
                  <a:srgbClr val="002060"/>
                </a:solidFill>
                <a:ea typeface="Calibri" pitchFamily="34" charset="0"/>
                <a:cs typeface="Calibri" pitchFamily="34" charset="0"/>
              </a:rPr>
              <a:t> Attention – cécité au changement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3200" b="1" i="0" u="sng" strike="noStrike" cap="none" normalizeH="0" baseline="0" dirty="0">
              <a:ln>
                <a:noFill/>
              </a:ln>
              <a:solidFill>
                <a:srgbClr val="002060"/>
              </a:solidFill>
              <a:effectLst/>
              <a:ea typeface="Calibri" pitchFamily="34" charset="0"/>
              <a:cs typeface="Calibri" pitchFamily="34" charset="0"/>
            </a:endParaRPr>
          </a:p>
        </p:txBody>
      </p:sp>
      <p:sp>
        <p:nvSpPr>
          <p:cNvPr id="6" name="ZoneTexte 5">
            <a:extLst>
              <a:ext uri="{FF2B5EF4-FFF2-40B4-BE49-F238E27FC236}">
                <a16:creationId xmlns:a16="http://schemas.microsoft.com/office/drawing/2014/main" xmlns="" id="{7AB54768-71E2-6E36-474D-2E46B6799DE8}"/>
              </a:ext>
            </a:extLst>
          </p:cNvPr>
          <p:cNvSpPr txBox="1"/>
          <p:nvPr/>
        </p:nvSpPr>
        <p:spPr>
          <a:xfrm>
            <a:off x="182880" y="876385"/>
            <a:ext cx="1180279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fr-FR" sz="2800" b="1" dirty="0">
                <a:solidFill>
                  <a:srgbClr val="002060"/>
                </a:solidFill>
                <a:cs typeface="Arial"/>
              </a:rPr>
              <a:t>Exercer l'esprit critique de manière explicite </a:t>
            </a:r>
            <a:endParaRPr lang="fr-FR" sz="2800" b="1" dirty="0">
              <a:solidFill>
                <a:srgbClr val="002060"/>
              </a:solidFill>
              <a:ea typeface="Calibri" panose="020F0502020204030204" pitchFamily="34" charset="0"/>
              <a:cs typeface="Times New Roman" panose="02020603050405020304" pitchFamily="18" charset="0"/>
            </a:endParaRPr>
          </a:p>
          <a:p>
            <a:endParaRPr lang="fr-FR" sz="2800" dirty="0">
              <a:solidFill>
                <a:schemeClr val="bg1"/>
              </a:solidFill>
            </a:endParaRPr>
          </a:p>
        </p:txBody>
      </p:sp>
    </p:spTree>
    <p:extLst>
      <p:ext uri="{BB962C8B-B14F-4D97-AF65-F5344CB8AC3E}">
        <p14:creationId xmlns:p14="http://schemas.microsoft.com/office/powerpoint/2010/main" xmlns="" val="14926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Image 2"/>
          <p:cNvPicPr>
            <a:picLocks noChangeAspect="1" noChangeArrowheads="1"/>
          </p:cNvPicPr>
          <p:nvPr/>
        </p:nvPicPr>
        <p:blipFill>
          <a:blip r:embed="rId3" cstate="print"/>
          <a:srcRect/>
          <a:stretch>
            <a:fillRect/>
          </a:stretch>
        </p:blipFill>
        <p:spPr bwMode="auto">
          <a:xfrm>
            <a:off x="249767" y="908050"/>
            <a:ext cx="11692467" cy="5041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2" cstate="print"/>
          <a:srcRect/>
          <a:stretch>
            <a:fillRect/>
          </a:stretch>
        </p:blipFill>
        <p:spPr bwMode="auto">
          <a:xfrm>
            <a:off x="120651" y="819150"/>
            <a:ext cx="11950700" cy="52197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3" cstate="print"/>
          <a:srcRect/>
          <a:stretch>
            <a:fillRect/>
          </a:stretch>
        </p:blipFill>
        <p:spPr bwMode="auto">
          <a:xfrm>
            <a:off x="2220686" y="410509"/>
            <a:ext cx="8001864" cy="5999621"/>
          </a:xfrm>
          <a:prstGeom prst="rect">
            <a:avLst/>
          </a:prstGeom>
          <a:noFill/>
          <a:ln w="9525">
            <a:noFill/>
            <a:round/>
            <a:headEnd/>
            <a:tailEnd/>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89" y="478303"/>
            <a:ext cx="11521440" cy="6309420"/>
          </a:xfrm>
          <a:prstGeom prst="rect">
            <a:avLst/>
          </a:prstGeom>
        </p:spPr>
        <p:txBody>
          <a:bodyPr wrap="square">
            <a:spAutoFit/>
          </a:bodyPr>
          <a:lstStyle/>
          <a:p>
            <a:pPr algn="just" defTabSz="914400" fontAlgn="base">
              <a:spcBef>
                <a:spcPct val="0"/>
              </a:spcBef>
              <a:spcAft>
                <a:spcPct val="0"/>
              </a:spcAft>
            </a:pPr>
            <a:r>
              <a:rPr lang="fr-FR" sz="2800" b="1" u="sng" dirty="0">
                <a:ea typeface="Calibri" pitchFamily="34" charset="0"/>
                <a:cs typeface="Calibri" pitchFamily="34" charset="0"/>
              </a:rPr>
              <a:t>II- Fonctionnement de notre cerveau et biais de raisonnement</a:t>
            </a:r>
          </a:p>
          <a:p>
            <a:pPr lvl="0" algn="just" defTabSz="914400" fontAlgn="base">
              <a:spcBef>
                <a:spcPct val="0"/>
              </a:spcBef>
              <a:spcAft>
                <a:spcPct val="0"/>
              </a:spcAft>
            </a:pPr>
            <a:r>
              <a:rPr lang="fr-FR" dirty="0">
                <a:ea typeface="Calibri" pitchFamily="34" charset="0"/>
                <a:cs typeface="Calibri" pitchFamily="34" charset="0"/>
              </a:rPr>
              <a:t>Les deux vitesses de la pensée :</a:t>
            </a:r>
            <a:r>
              <a:rPr lang="fr-FR" u="sng" dirty="0">
                <a:ea typeface="Calibri" pitchFamily="34" charset="0"/>
                <a:cs typeface="Calibri" pitchFamily="34" charset="0"/>
              </a:rPr>
              <a:t> </a:t>
            </a:r>
            <a:r>
              <a:rPr lang="fr-FR" u="sng" dirty="0">
                <a:ea typeface="Calibri" pitchFamily="34" charset="0"/>
                <a:cs typeface="Calibri" pitchFamily="34" charset="0"/>
                <a:hlinkClick r:id="rId2"/>
              </a:rPr>
              <a:t>https://www.youtube.com/watch?v=eLLIm-GpJh4</a:t>
            </a:r>
            <a:endParaRPr lang="fr-FR" u="sng" dirty="0">
              <a:ea typeface="Calibri" pitchFamily="34" charset="0"/>
              <a:cs typeface="Calibri" pitchFamily="34" charset="0"/>
            </a:endParaRPr>
          </a:p>
          <a:p>
            <a:pPr lvl="0" algn="just" defTabSz="914400" fontAlgn="base">
              <a:spcBef>
                <a:spcPct val="0"/>
              </a:spcBef>
              <a:spcAft>
                <a:spcPct val="0"/>
              </a:spcAft>
            </a:pPr>
            <a:endParaRPr lang="fr-FR" dirty="0">
              <a:ea typeface="Calibri" pitchFamily="34" charset="0"/>
              <a:cs typeface="Calibri" pitchFamily="34" charset="0"/>
            </a:endParaRPr>
          </a:p>
          <a:p>
            <a:endParaRPr lang="fr-FR" dirty="0">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endParaRPr lang="fr-FR" b="1" dirty="0">
              <a:solidFill>
                <a:srgbClr val="FFC000"/>
              </a:solidFill>
              <a:ea typeface="Calibri" pitchFamily="34" charset="0"/>
              <a:cs typeface="Calibri" pitchFamily="34" charset="0"/>
            </a:endParaRPr>
          </a:p>
          <a:p>
            <a:r>
              <a:rPr lang="fr-FR" i="1" dirty="0">
                <a:ea typeface="Calibri" pitchFamily="34" charset="0"/>
                <a:cs typeface="Calibri" pitchFamily="34" charset="0"/>
              </a:rPr>
              <a:t>                 </a:t>
            </a:r>
            <a:r>
              <a:rPr lang="fr-FR" i="1" dirty="0" err="1">
                <a:ea typeface="Calibri" pitchFamily="34" charset="0"/>
                <a:cs typeface="Calibri" pitchFamily="34" charset="0"/>
              </a:rPr>
              <a:t>Kahneman.D</a:t>
            </a:r>
            <a:r>
              <a:rPr lang="fr-FR" i="1" dirty="0">
                <a:ea typeface="Calibri" pitchFamily="34" charset="0"/>
                <a:cs typeface="Calibri" pitchFamily="34" charset="0"/>
              </a:rPr>
              <a:t>.(2012).Système 1/système 2 : Les deux vitesses de la pensée. Flammarion</a:t>
            </a:r>
          </a:p>
          <a:p>
            <a:endParaRPr lang="fr-FR" b="1" dirty="0">
              <a:solidFill>
                <a:srgbClr val="FFC000"/>
              </a:solidFill>
              <a:ea typeface="Calibri" pitchFamily="34" charset="0"/>
              <a:cs typeface="Calibri" pitchFamily="34" charset="0"/>
            </a:endParaRPr>
          </a:p>
          <a:p>
            <a:r>
              <a:rPr lang="fr-FR" b="1" dirty="0">
                <a:solidFill>
                  <a:srgbClr val="002060"/>
                </a:solidFill>
                <a:ea typeface="Calibri" pitchFamily="34" charset="0"/>
                <a:cs typeface="Calibri" pitchFamily="34" charset="0"/>
              </a:rPr>
              <a:t>Conclusion :</a:t>
            </a:r>
          </a:p>
          <a:p>
            <a:r>
              <a:rPr lang="fr-FR" b="1" dirty="0">
                <a:ea typeface="Calibri" pitchFamily="34" charset="0"/>
                <a:cs typeface="Calibri" pitchFamily="34" charset="0"/>
              </a:rPr>
              <a:t>Notre expérience personnelle peut être faussée malgré notre bonne </a:t>
            </a:r>
            <a:r>
              <a:rPr lang="fr-FR" b="1" dirty="0" smtClean="0">
                <a:ea typeface="Calibri" pitchFamily="34" charset="0"/>
                <a:cs typeface="Calibri" pitchFamily="34" charset="0"/>
              </a:rPr>
              <a:t>foi. </a:t>
            </a:r>
            <a:endParaRPr lang="fr-FR" b="1" dirty="0">
              <a:ea typeface="Calibri" pitchFamily="34" charset="0"/>
              <a:cs typeface="Calibri" pitchFamily="34" charset="0"/>
            </a:endParaRPr>
          </a:p>
          <a:p>
            <a:r>
              <a:rPr lang="fr-FR" b="1" dirty="0">
                <a:ea typeface="Calibri" pitchFamily="34" charset="0"/>
                <a:cs typeface="Calibri" pitchFamily="34" charset="0"/>
              </a:rPr>
              <a:t>Notre mode de raisonnement (système 2) n’a pas eu le temps de se mettre en place, il a été court-circuité par le système 1.</a:t>
            </a:r>
          </a:p>
          <a:p>
            <a:r>
              <a:rPr lang="fr-FR" b="1" dirty="0">
                <a:ea typeface="Calibri" pitchFamily="34" charset="0"/>
                <a:cs typeface="Calibri" pitchFamily="34" charset="0"/>
              </a:rPr>
              <a:t>Que peut -on mettre en place pour ne pas se tromper malgré notre bonne </a:t>
            </a:r>
            <a:r>
              <a:rPr lang="fr-FR" b="1" dirty="0" smtClean="0">
                <a:ea typeface="Calibri" pitchFamily="34" charset="0"/>
                <a:cs typeface="Calibri" pitchFamily="34" charset="0"/>
              </a:rPr>
              <a:t>foi </a:t>
            </a:r>
            <a:r>
              <a:rPr lang="fr-FR" b="1" dirty="0">
                <a:ea typeface="Calibri" pitchFamily="34" charset="0"/>
                <a:cs typeface="Calibri" pitchFamily="34" charset="0"/>
              </a:rPr>
              <a:t>et notre faculté à raisonner ?</a:t>
            </a:r>
            <a:r>
              <a:rPr lang="fr-FR" dirty="0">
                <a:ea typeface="Calibri" pitchFamily="34" charset="0"/>
                <a:cs typeface="Calibri" pitchFamily="34" charset="0"/>
              </a:rPr>
              <a:t> </a:t>
            </a:r>
          </a:p>
          <a:p>
            <a:pPr lvl="0" algn="just" defTabSz="914400" fontAlgn="base">
              <a:spcBef>
                <a:spcPct val="0"/>
              </a:spcBef>
              <a:spcAft>
                <a:spcPct val="0"/>
              </a:spcAft>
            </a:pPr>
            <a:endParaRPr lang="fr-FR" sz="1600" dirty="0">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1727516" y="1322366"/>
            <a:ext cx="8765640" cy="275834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image3.jpeg">
            <a:extLst>
              <a:ext uri="{FF2B5EF4-FFF2-40B4-BE49-F238E27FC236}">
                <a16:creationId xmlns:a16="http://schemas.microsoft.com/office/drawing/2014/main" xmlns="" id="{25CEDAA4-D9A2-D9EF-1230-185DAD32FFF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449" y="3045776"/>
            <a:ext cx="5289103" cy="275039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8">
            <a:extLst>
              <a:ext uri="{FF2B5EF4-FFF2-40B4-BE49-F238E27FC236}">
                <a16:creationId xmlns:a16="http://schemas.microsoft.com/office/drawing/2014/main" xmlns="" id="{A60A76D6-E194-A726-3CA0-8BFF20FFDC35}"/>
              </a:ext>
            </a:extLst>
          </p:cNvPr>
          <p:cNvSpPr>
            <a:spLocks noChangeArrowheads="1"/>
          </p:cNvSpPr>
          <p:nvPr/>
        </p:nvSpPr>
        <p:spPr bwMode="auto">
          <a:xfrm>
            <a:off x="291773" y="1016181"/>
            <a:ext cx="11407862" cy="76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15832" tIns="14283" rIns="91440" bIns="45720" numCol="1" anchor="ctr" anchorCtr="0" compatLnSpc="1">
            <a:prstTxWarp prst="textNoShape">
              <a:avLst/>
            </a:prstTxWarp>
            <a:spAutoFit/>
          </a:bodyPr>
          <a:lstStyle>
            <a:lvl1pPr eaLnBrk="0" fontAlgn="base" hangingPunct="0">
              <a:spcBef>
                <a:spcPct val="0"/>
              </a:spcBef>
              <a:spcAft>
                <a:spcPct val="0"/>
              </a:spcAft>
              <a:tabLst>
                <a:tab pos="673100" algn="l"/>
              </a:tabLst>
              <a:defRPr>
                <a:solidFill>
                  <a:schemeClr val="tx1"/>
                </a:solidFill>
                <a:latin typeface="Arial" panose="020B0604020202020204" pitchFamily="34" charset="0"/>
              </a:defRPr>
            </a:lvl1pPr>
            <a:lvl2pPr eaLnBrk="0" fontAlgn="base" hangingPunct="0">
              <a:spcBef>
                <a:spcPct val="0"/>
              </a:spcBef>
              <a:spcAft>
                <a:spcPct val="0"/>
              </a:spcAft>
              <a:tabLst>
                <a:tab pos="673100" algn="l"/>
              </a:tabLst>
              <a:defRPr>
                <a:solidFill>
                  <a:schemeClr val="tx1"/>
                </a:solidFill>
                <a:latin typeface="Arial" panose="020B0604020202020204" pitchFamily="34" charset="0"/>
              </a:defRPr>
            </a:lvl2pPr>
            <a:lvl3pPr eaLnBrk="0" fontAlgn="base" hangingPunct="0">
              <a:spcBef>
                <a:spcPct val="0"/>
              </a:spcBef>
              <a:spcAft>
                <a:spcPct val="0"/>
              </a:spcAft>
              <a:tabLst>
                <a:tab pos="673100" algn="l"/>
              </a:tabLst>
              <a:defRPr>
                <a:solidFill>
                  <a:schemeClr val="tx1"/>
                </a:solidFill>
                <a:latin typeface="Arial" panose="020B0604020202020204" pitchFamily="34" charset="0"/>
              </a:defRPr>
            </a:lvl3pPr>
            <a:lvl4pPr eaLnBrk="0" fontAlgn="base" hangingPunct="0">
              <a:spcBef>
                <a:spcPct val="0"/>
              </a:spcBef>
              <a:spcAft>
                <a:spcPct val="0"/>
              </a:spcAft>
              <a:tabLst>
                <a:tab pos="673100" algn="l"/>
              </a:tabLst>
              <a:defRPr>
                <a:solidFill>
                  <a:schemeClr val="tx1"/>
                </a:solidFill>
                <a:latin typeface="Arial" panose="020B0604020202020204" pitchFamily="34" charset="0"/>
              </a:defRPr>
            </a:lvl4pPr>
            <a:lvl5pPr eaLnBrk="0" fontAlgn="base" hangingPunct="0">
              <a:spcBef>
                <a:spcPct val="0"/>
              </a:spcBef>
              <a:spcAft>
                <a:spcPct val="0"/>
              </a:spcAft>
              <a:tabLst>
                <a:tab pos="673100" algn="l"/>
              </a:tabLst>
              <a:defRPr>
                <a:solidFill>
                  <a:schemeClr val="tx1"/>
                </a:solidFill>
                <a:latin typeface="Arial" panose="020B0604020202020204" pitchFamily="34" charset="0"/>
              </a:defRPr>
            </a:lvl5pPr>
            <a:lvl6pPr eaLnBrk="0" fontAlgn="base" hangingPunct="0">
              <a:spcBef>
                <a:spcPct val="0"/>
              </a:spcBef>
              <a:spcAft>
                <a:spcPct val="0"/>
              </a:spcAft>
              <a:tabLst>
                <a:tab pos="673100" algn="l"/>
              </a:tabLst>
              <a:defRPr>
                <a:solidFill>
                  <a:schemeClr val="tx1"/>
                </a:solidFill>
                <a:latin typeface="Arial" panose="020B0604020202020204" pitchFamily="34" charset="0"/>
              </a:defRPr>
            </a:lvl6pPr>
            <a:lvl7pPr eaLnBrk="0" fontAlgn="base" hangingPunct="0">
              <a:spcBef>
                <a:spcPct val="0"/>
              </a:spcBef>
              <a:spcAft>
                <a:spcPct val="0"/>
              </a:spcAft>
              <a:tabLst>
                <a:tab pos="673100" algn="l"/>
              </a:tabLst>
              <a:defRPr>
                <a:solidFill>
                  <a:schemeClr val="tx1"/>
                </a:solidFill>
                <a:latin typeface="Arial" panose="020B0604020202020204" pitchFamily="34" charset="0"/>
              </a:defRPr>
            </a:lvl7pPr>
            <a:lvl8pPr eaLnBrk="0" fontAlgn="base" hangingPunct="0">
              <a:spcBef>
                <a:spcPct val="0"/>
              </a:spcBef>
              <a:spcAft>
                <a:spcPct val="0"/>
              </a:spcAft>
              <a:tabLst>
                <a:tab pos="673100" algn="l"/>
              </a:tabLst>
              <a:defRPr>
                <a:solidFill>
                  <a:schemeClr val="tx1"/>
                </a:solidFill>
                <a:latin typeface="Arial" panose="020B0604020202020204" pitchFamily="34" charset="0"/>
              </a:defRPr>
            </a:lvl8pPr>
            <a:lvl9pPr eaLnBrk="0" fontAlgn="base" hangingPunct="0">
              <a:spcBef>
                <a:spcPct val="0"/>
              </a:spcBef>
              <a:spcAft>
                <a:spcPct val="0"/>
              </a:spcAft>
              <a:tabLst>
                <a:tab pos="6731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673100" algn="l"/>
              </a:tabLst>
            </a:pPr>
            <a:r>
              <a:rPr lang="fr-FR" altLang="fr-FR" sz="2800" b="1" u="sng" dirty="0">
                <a:solidFill>
                  <a:srgbClr val="002060"/>
                </a:solidFill>
                <a:latin typeface="+mn-lt"/>
                <a:ea typeface="Calibri" panose="020F0502020204030204" pitchFamily="34" charset="0"/>
                <a:cs typeface="Arial" panose="020B0604020202020204" pitchFamily="34" charset="0"/>
              </a:rPr>
              <a:t>Système 1 : l</a:t>
            </a:r>
            <a:r>
              <a:rPr kumimoji="0" lang="fr-FR" altLang="fr-FR" sz="2800" b="1" u="sng" strike="noStrike" cap="none" normalizeH="0" baseline="0" dirty="0">
                <a:ln>
                  <a:noFill/>
                </a:ln>
                <a:solidFill>
                  <a:srgbClr val="002060"/>
                </a:solidFill>
                <a:effectLst/>
                <a:latin typeface="+mn-lt"/>
                <a:ea typeface="Calibri" panose="020F0502020204030204" pitchFamily="34" charset="0"/>
                <a:cs typeface="Arial" panose="020B0604020202020204" pitchFamily="34" charset="0"/>
              </a:rPr>
              <a:t>e niveau de preuve et le calibrage de la confiance</a:t>
            </a:r>
            <a:endParaRPr kumimoji="0" lang="fr-FR" altLang="fr-FR" sz="2800" b="1" u="none" strike="noStrike" cap="none" normalizeH="0" baseline="0" dirty="0">
              <a:ln>
                <a:noFill/>
              </a:ln>
              <a:solidFill>
                <a:srgbClr val="00206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73100"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xmlns="" id="{C6D4165C-A7BF-2467-1578-10B730C24EDC}"/>
              </a:ext>
            </a:extLst>
          </p:cNvPr>
          <p:cNvSpPr>
            <a:spLocks noChangeArrowheads="1"/>
          </p:cNvSpPr>
          <p:nvPr/>
        </p:nvSpPr>
        <p:spPr bwMode="auto">
          <a:xfrm>
            <a:off x="539140" y="2061977"/>
            <a:ext cx="1109470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762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76225" algn="ctr" defTabSz="914400" rtl="0" eaLnBrk="0" fontAlgn="base" latinLnBrk="0" hangingPunct="0">
              <a:lnSpc>
                <a:spcPct val="100000"/>
              </a:lnSpc>
              <a:spcBef>
                <a:spcPct val="0"/>
              </a:spcBef>
              <a:spcAft>
                <a:spcPct val="0"/>
              </a:spcAft>
              <a:buClrTx/>
              <a:buSzTx/>
              <a:buFontTx/>
              <a:buNone/>
              <a:tabLst/>
            </a:pPr>
            <a:r>
              <a:rPr kumimoji="0" lang="fr-FR" altLang="fr-FR" sz="2800" i="0" u="none" strike="noStrike" cap="none" normalizeH="0" baseline="0" dirty="0">
                <a:ln>
                  <a:noFill/>
                </a:ln>
                <a:solidFill>
                  <a:srgbClr val="002060"/>
                </a:solidFill>
                <a:effectLst/>
                <a:latin typeface="+mn-lt"/>
                <a:ea typeface="Calibri" panose="020F0502020204030204" pitchFamily="34" charset="0"/>
                <a:cs typeface="Arial" panose="020B0604020202020204" pitchFamily="34" charset="0"/>
              </a:rPr>
              <a:t>Le niveau de preuve : évaluation de la qualité d’une preuve</a:t>
            </a:r>
            <a:endParaRPr kumimoji="0" lang="fr-FR" altLang="fr-FR" sz="2400" i="0" u="sng"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pic>
        <p:nvPicPr>
          <p:cNvPr id="14" name="Image 13">
            <a:extLst>
              <a:ext uri="{FF2B5EF4-FFF2-40B4-BE49-F238E27FC236}">
                <a16:creationId xmlns:a16="http://schemas.microsoft.com/office/drawing/2014/main" xmlns="" id="{EE3B40FC-AC96-4268-E13E-C886B37DC975}"/>
              </a:ext>
            </a:extLst>
          </p:cNvPr>
          <p:cNvPicPr>
            <a:picLocks noChangeAspect="1"/>
          </p:cNvPicPr>
          <p:nvPr/>
        </p:nvPicPr>
        <p:blipFill>
          <a:blip r:embed="rId4" cstate="print"/>
          <a:stretch>
            <a:fillRect/>
          </a:stretch>
        </p:blipFill>
        <p:spPr>
          <a:xfrm>
            <a:off x="5685810" y="3071284"/>
            <a:ext cx="6374524" cy="2756148"/>
          </a:xfrm>
          <a:prstGeom prst="rect">
            <a:avLst/>
          </a:prstGeom>
        </p:spPr>
      </p:pic>
      <p:sp>
        <p:nvSpPr>
          <p:cNvPr id="2" name="ZoneTexte 1">
            <a:extLst>
              <a:ext uri="{FF2B5EF4-FFF2-40B4-BE49-F238E27FC236}">
                <a16:creationId xmlns:a16="http://schemas.microsoft.com/office/drawing/2014/main" xmlns="" id="{6EBD0C9C-ADBD-6753-F105-879F6E55D756}"/>
              </a:ext>
            </a:extLst>
          </p:cNvPr>
          <p:cNvSpPr txBox="1"/>
          <p:nvPr/>
        </p:nvSpPr>
        <p:spPr>
          <a:xfrm>
            <a:off x="322415" y="204711"/>
            <a:ext cx="8530640" cy="646331"/>
          </a:xfrm>
          <a:prstGeom prst="rect">
            <a:avLst/>
          </a:prstGeom>
          <a:noFill/>
        </p:spPr>
        <p:txBody>
          <a:bodyPr wrap="square" lIns="91440" tIns="45720" rIns="91440" bIns="45720" anchor="t">
            <a:spAutoFit/>
          </a:bodyPr>
          <a:lstStyle/>
          <a:p>
            <a:r>
              <a:rPr lang="fr-FR" sz="3600" b="1" dirty="0">
                <a:cs typeface="Arial"/>
              </a:rPr>
              <a:t>DES OUTILS DE MISE EN ŒUVRE </a:t>
            </a:r>
            <a:r>
              <a:rPr lang="fr-FR" sz="3600" dirty="0">
                <a:cs typeface="Arial"/>
              </a:rPr>
              <a:t> </a:t>
            </a:r>
            <a:endParaRPr lang="fr-FR" sz="3600" dirty="0">
              <a:cs typeface="Arial" panose="020B0604020202020204" pitchFamily="34" charset="0"/>
            </a:endParaRPr>
          </a:p>
        </p:txBody>
      </p:sp>
    </p:spTree>
    <p:extLst>
      <p:ext uri="{BB962C8B-B14F-4D97-AF65-F5344CB8AC3E}">
        <p14:creationId xmlns:p14="http://schemas.microsoft.com/office/powerpoint/2010/main" xmlns="" val="322959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90" y="140620"/>
            <a:ext cx="11945109" cy="999068"/>
          </a:xfrm>
        </p:spPr>
        <p:txBody>
          <a:bodyPr/>
          <a:lstStyle/>
          <a:p>
            <a:r>
              <a:rPr b="1" dirty="0"/>
              <a:t>Introduction : une situation de la vie courante</a:t>
            </a:r>
          </a:p>
        </p:txBody>
      </p:sp>
      <p:sp>
        <p:nvSpPr>
          <p:cNvPr id="3" name="Content Placeholder 2"/>
          <p:cNvSpPr>
            <a:spLocks noGrp="1"/>
          </p:cNvSpPr>
          <p:nvPr>
            <p:ph idx="1"/>
          </p:nvPr>
        </p:nvSpPr>
        <p:spPr>
          <a:xfrm>
            <a:off x="324680" y="2703443"/>
            <a:ext cx="11403495" cy="1391479"/>
          </a:xfrm>
        </p:spPr>
        <p:txBody>
          <a:bodyPr>
            <a:normAutofit/>
          </a:bodyPr>
          <a:lstStyle/>
          <a:p>
            <a:pPr algn="just"/>
            <a:r>
              <a:rPr lang="fr-FR" sz="3200" b="1" noProof="1">
                <a:solidFill>
                  <a:srgbClr val="002060"/>
                </a:solidFill>
              </a:rPr>
              <a:t>On observe, on confronte les informations, on doute : c’est déjà faire preuve d’esprit critique.</a:t>
            </a:r>
          </a:p>
        </p:txBody>
      </p:sp>
      <p:sp>
        <p:nvSpPr>
          <p:cNvPr id="5" name="ZoneTexte 4">
            <a:extLst>
              <a:ext uri="{FF2B5EF4-FFF2-40B4-BE49-F238E27FC236}">
                <a16:creationId xmlns:a16="http://schemas.microsoft.com/office/drawing/2014/main" xmlns="" id="{3066281F-E067-20B8-B417-B8BC30BCE7DC}"/>
              </a:ext>
            </a:extLst>
          </p:cNvPr>
          <p:cNvSpPr txBox="1"/>
          <p:nvPr/>
        </p:nvSpPr>
        <p:spPr>
          <a:xfrm>
            <a:off x="604998" y="4077488"/>
            <a:ext cx="11030410" cy="2246769"/>
          </a:xfrm>
          <a:prstGeom prst="rect">
            <a:avLst/>
          </a:prstGeom>
          <a:noFill/>
        </p:spPr>
        <p:txBody>
          <a:bodyPr wrap="square">
            <a:spAutoFit/>
          </a:bodyPr>
          <a:lstStyle/>
          <a:p>
            <a:r>
              <a:rPr lang="fr-FR" sz="2800" b="1" dirty="0">
                <a:cs typeface="Arial" panose="020B0604020202020204" pitchFamily="34" charset="0"/>
              </a:rPr>
              <a:t>L’esprit critique peut aider au quotidien à :</a:t>
            </a:r>
          </a:p>
          <a:p>
            <a:endParaRPr lang="fr-FR" sz="2800" b="1" dirty="0">
              <a:cs typeface="Arial" panose="020B0604020202020204" pitchFamily="34" charset="0"/>
            </a:endParaRPr>
          </a:p>
          <a:p>
            <a:pPr marL="800100" lvl="1" indent="-342900">
              <a:buFont typeface="Arial" panose="020B0604020202020204" pitchFamily="34" charset="0"/>
              <a:buChar char="•"/>
            </a:pPr>
            <a:r>
              <a:rPr lang="fr-FR" sz="2800" b="1" dirty="0">
                <a:cs typeface="Arial" panose="020B0604020202020204" pitchFamily="34" charset="0"/>
              </a:rPr>
              <a:t>Prendre des décisions.</a:t>
            </a:r>
          </a:p>
          <a:p>
            <a:pPr marL="800100" lvl="1" indent="-342900">
              <a:buFont typeface="Arial" panose="020B0604020202020204" pitchFamily="34" charset="0"/>
              <a:buChar char="•"/>
            </a:pPr>
            <a:r>
              <a:rPr lang="fr-FR" sz="2800" b="1" dirty="0">
                <a:cs typeface="Arial" panose="020B0604020202020204" pitchFamily="34" charset="0"/>
              </a:rPr>
              <a:t>Faire des choix parmi plusieurs informations.</a:t>
            </a:r>
          </a:p>
          <a:p>
            <a:pPr marL="800100" lvl="1" indent="-342900">
              <a:buFont typeface="Arial" panose="020B0604020202020204" pitchFamily="34" charset="0"/>
              <a:buChar char="•"/>
            </a:pPr>
            <a:r>
              <a:rPr lang="fr-FR" sz="2800" b="1" dirty="0">
                <a:cs typeface="Arial" panose="020B0604020202020204" pitchFamily="34" charset="0"/>
              </a:rPr>
              <a:t>Rechercher des connaissances solides sur un sujet.</a:t>
            </a:r>
          </a:p>
        </p:txBody>
      </p:sp>
      <p:sp>
        <p:nvSpPr>
          <p:cNvPr id="7" name="ZoneTexte 6">
            <a:extLst>
              <a:ext uri="{FF2B5EF4-FFF2-40B4-BE49-F238E27FC236}">
                <a16:creationId xmlns:a16="http://schemas.microsoft.com/office/drawing/2014/main" xmlns="" id="{3F6AC3F3-3785-D033-1046-43329D66D721}"/>
              </a:ext>
            </a:extLst>
          </p:cNvPr>
          <p:cNvSpPr txBox="1"/>
          <p:nvPr/>
        </p:nvSpPr>
        <p:spPr>
          <a:xfrm>
            <a:off x="619539" y="1128596"/>
            <a:ext cx="11015869" cy="1569660"/>
          </a:xfrm>
          <a:prstGeom prst="rect">
            <a:avLst/>
          </a:prstGeom>
          <a:noFill/>
        </p:spPr>
        <p:txBody>
          <a:bodyPr wrap="square">
            <a:spAutoFit/>
          </a:bodyPr>
          <a:lstStyle/>
          <a:p>
            <a:pPr marL="0" indent="0" algn="just">
              <a:buNone/>
            </a:pPr>
            <a:r>
              <a:rPr lang="fr-FR" sz="3200" b="1" noProof="1">
                <a:solidFill>
                  <a:srgbClr val="002060"/>
                </a:solidFill>
                <a:effectLst/>
                <a:ea typeface="MS Mincho" panose="02020609040205080304" pitchFamily="49" charset="-128"/>
                <a:cs typeface="Times New Roman" panose="02020603050405020304" pitchFamily="18" charset="0"/>
              </a:rPr>
              <a:t>« On arrive dans une ville inconnue, il est 19h, on a faim, et on veut trouver un bon restaurant.  Comment choisir ? »</a:t>
            </a:r>
            <a:r>
              <a:rPr lang="fr-FR" sz="3200" b="1" noProof="1">
                <a:solidFill>
                  <a:srgbClr val="002060"/>
                </a:solidFill>
                <a:effectLst/>
              </a:rPr>
              <a:t> </a:t>
            </a:r>
            <a:endParaRPr lang="fr-FR" sz="3200" b="1" noProof="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xmlns="" id="{A60A76D6-E194-A726-3CA0-8BFF20FFDC35}"/>
              </a:ext>
            </a:extLst>
          </p:cNvPr>
          <p:cNvSpPr>
            <a:spLocks noChangeArrowheads="1"/>
          </p:cNvSpPr>
          <p:nvPr/>
        </p:nvSpPr>
        <p:spPr bwMode="auto">
          <a:xfrm>
            <a:off x="98449" y="1410484"/>
            <a:ext cx="11407862" cy="76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15832" tIns="14283" rIns="91440" bIns="45720" numCol="1" anchor="ctr" anchorCtr="0" compatLnSpc="1">
            <a:prstTxWarp prst="textNoShape">
              <a:avLst/>
            </a:prstTxWarp>
            <a:spAutoFit/>
          </a:bodyPr>
          <a:lstStyle>
            <a:lvl1pPr eaLnBrk="0" fontAlgn="base" hangingPunct="0">
              <a:spcBef>
                <a:spcPct val="0"/>
              </a:spcBef>
              <a:spcAft>
                <a:spcPct val="0"/>
              </a:spcAft>
              <a:tabLst>
                <a:tab pos="673100" algn="l"/>
              </a:tabLst>
              <a:defRPr>
                <a:solidFill>
                  <a:schemeClr val="tx1"/>
                </a:solidFill>
                <a:latin typeface="Arial" panose="020B0604020202020204" pitchFamily="34" charset="0"/>
              </a:defRPr>
            </a:lvl1pPr>
            <a:lvl2pPr eaLnBrk="0" fontAlgn="base" hangingPunct="0">
              <a:spcBef>
                <a:spcPct val="0"/>
              </a:spcBef>
              <a:spcAft>
                <a:spcPct val="0"/>
              </a:spcAft>
              <a:tabLst>
                <a:tab pos="673100" algn="l"/>
              </a:tabLst>
              <a:defRPr>
                <a:solidFill>
                  <a:schemeClr val="tx1"/>
                </a:solidFill>
                <a:latin typeface="Arial" panose="020B0604020202020204" pitchFamily="34" charset="0"/>
              </a:defRPr>
            </a:lvl2pPr>
            <a:lvl3pPr eaLnBrk="0" fontAlgn="base" hangingPunct="0">
              <a:spcBef>
                <a:spcPct val="0"/>
              </a:spcBef>
              <a:spcAft>
                <a:spcPct val="0"/>
              </a:spcAft>
              <a:tabLst>
                <a:tab pos="673100" algn="l"/>
              </a:tabLst>
              <a:defRPr>
                <a:solidFill>
                  <a:schemeClr val="tx1"/>
                </a:solidFill>
                <a:latin typeface="Arial" panose="020B0604020202020204" pitchFamily="34" charset="0"/>
              </a:defRPr>
            </a:lvl3pPr>
            <a:lvl4pPr eaLnBrk="0" fontAlgn="base" hangingPunct="0">
              <a:spcBef>
                <a:spcPct val="0"/>
              </a:spcBef>
              <a:spcAft>
                <a:spcPct val="0"/>
              </a:spcAft>
              <a:tabLst>
                <a:tab pos="673100" algn="l"/>
              </a:tabLst>
              <a:defRPr>
                <a:solidFill>
                  <a:schemeClr val="tx1"/>
                </a:solidFill>
                <a:latin typeface="Arial" panose="020B0604020202020204" pitchFamily="34" charset="0"/>
              </a:defRPr>
            </a:lvl4pPr>
            <a:lvl5pPr eaLnBrk="0" fontAlgn="base" hangingPunct="0">
              <a:spcBef>
                <a:spcPct val="0"/>
              </a:spcBef>
              <a:spcAft>
                <a:spcPct val="0"/>
              </a:spcAft>
              <a:tabLst>
                <a:tab pos="673100" algn="l"/>
              </a:tabLst>
              <a:defRPr>
                <a:solidFill>
                  <a:schemeClr val="tx1"/>
                </a:solidFill>
                <a:latin typeface="Arial" panose="020B0604020202020204" pitchFamily="34" charset="0"/>
              </a:defRPr>
            </a:lvl5pPr>
            <a:lvl6pPr eaLnBrk="0" fontAlgn="base" hangingPunct="0">
              <a:spcBef>
                <a:spcPct val="0"/>
              </a:spcBef>
              <a:spcAft>
                <a:spcPct val="0"/>
              </a:spcAft>
              <a:tabLst>
                <a:tab pos="673100" algn="l"/>
              </a:tabLst>
              <a:defRPr>
                <a:solidFill>
                  <a:schemeClr val="tx1"/>
                </a:solidFill>
                <a:latin typeface="Arial" panose="020B0604020202020204" pitchFamily="34" charset="0"/>
              </a:defRPr>
            </a:lvl6pPr>
            <a:lvl7pPr eaLnBrk="0" fontAlgn="base" hangingPunct="0">
              <a:spcBef>
                <a:spcPct val="0"/>
              </a:spcBef>
              <a:spcAft>
                <a:spcPct val="0"/>
              </a:spcAft>
              <a:tabLst>
                <a:tab pos="673100" algn="l"/>
              </a:tabLst>
              <a:defRPr>
                <a:solidFill>
                  <a:schemeClr val="tx1"/>
                </a:solidFill>
                <a:latin typeface="Arial" panose="020B0604020202020204" pitchFamily="34" charset="0"/>
              </a:defRPr>
            </a:lvl7pPr>
            <a:lvl8pPr eaLnBrk="0" fontAlgn="base" hangingPunct="0">
              <a:spcBef>
                <a:spcPct val="0"/>
              </a:spcBef>
              <a:spcAft>
                <a:spcPct val="0"/>
              </a:spcAft>
              <a:tabLst>
                <a:tab pos="673100" algn="l"/>
              </a:tabLst>
              <a:defRPr>
                <a:solidFill>
                  <a:schemeClr val="tx1"/>
                </a:solidFill>
                <a:latin typeface="Arial" panose="020B0604020202020204" pitchFamily="34" charset="0"/>
              </a:defRPr>
            </a:lvl8pPr>
            <a:lvl9pPr eaLnBrk="0" fontAlgn="base" hangingPunct="0">
              <a:spcBef>
                <a:spcPct val="0"/>
              </a:spcBef>
              <a:spcAft>
                <a:spcPct val="0"/>
              </a:spcAft>
              <a:tabLst>
                <a:tab pos="6731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673100" algn="l"/>
              </a:tabLst>
            </a:pPr>
            <a:r>
              <a:rPr lang="fr-FR" altLang="fr-FR" sz="2800" b="1" u="sng" dirty="0">
                <a:solidFill>
                  <a:srgbClr val="002060"/>
                </a:solidFill>
                <a:latin typeface="+mn-lt"/>
                <a:ea typeface="Calibri" panose="020F0502020204030204" pitchFamily="34" charset="0"/>
                <a:cs typeface="Arial" panose="020B0604020202020204" pitchFamily="34" charset="0"/>
              </a:rPr>
              <a:t>Système 1 : l</a:t>
            </a:r>
            <a:r>
              <a:rPr kumimoji="0" lang="fr-FR" altLang="fr-FR" sz="2800" b="1" u="sng" strike="noStrike" cap="none" normalizeH="0" baseline="0" dirty="0">
                <a:ln>
                  <a:noFill/>
                </a:ln>
                <a:solidFill>
                  <a:srgbClr val="002060"/>
                </a:solidFill>
                <a:effectLst/>
                <a:latin typeface="+mn-lt"/>
                <a:ea typeface="Calibri" panose="020F0502020204030204" pitchFamily="34" charset="0"/>
                <a:cs typeface="Arial" panose="020B0604020202020204" pitchFamily="34" charset="0"/>
              </a:rPr>
              <a:t>e niveau de preuve et le calibrage de la confiance</a:t>
            </a:r>
            <a:endParaRPr kumimoji="0" lang="fr-FR" altLang="fr-FR" sz="2800" b="1" u="none" strike="noStrike" cap="none" normalizeH="0" baseline="0" dirty="0">
              <a:ln>
                <a:noFill/>
              </a:ln>
              <a:solidFill>
                <a:srgbClr val="00206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73100"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ZoneTexte 1">
            <a:extLst>
              <a:ext uri="{FF2B5EF4-FFF2-40B4-BE49-F238E27FC236}">
                <a16:creationId xmlns:a16="http://schemas.microsoft.com/office/drawing/2014/main" xmlns="" id="{6EBD0C9C-ADBD-6753-F105-879F6E55D756}"/>
              </a:ext>
            </a:extLst>
          </p:cNvPr>
          <p:cNvSpPr txBox="1"/>
          <p:nvPr/>
        </p:nvSpPr>
        <p:spPr>
          <a:xfrm>
            <a:off x="322414" y="204711"/>
            <a:ext cx="8018021" cy="646331"/>
          </a:xfrm>
          <a:prstGeom prst="rect">
            <a:avLst/>
          </a:prstGeom>
          <a:noFill/>
        </p:spPr>
        <p:txBody>
          <a:bodyPr wrap="square" lIns="91440" tIns="45720" rIns="91440" bIns="45720" anchor="t">
            <a:spAutoFit/>
          </a:bodyPr>
          <a:lstStyle/>
          <a:p>
            <a:r>
              <a:rPr lang="fr-FR" sz="3600" b="1" dirty="0">
                <a:cs typeface="Arial"/>
              </a:rPr>
              <a:t>DES OUTILS DE MISE EN ŒUVRE : </a:t>
            </a:r>
            <a:endParaRPr lang="fr-FR" sz="3600" b="1" dirty="0">
              <a:cs typeface="Arial" panose="020B0604020202020204" pitchFamily="34" charset="0"/>
            </a:endParaRPr>
          </a:p>
        </p:txBody>
      </p:sp>
      <p:pic>
        <p:nvPicPr>
          <p:cNvPr id="4" name="image4.jpeg" descr="Une image contenant texte, capture d’écran, Police&#10;&#10;Description générée automatiquement">
            <a:extLst>
              <a:ext uri="{FF2B5EF4-FFF2-40B4-BE49-F238E27FC236}">
                <a16:creationId xmlns:a16="http://schemas.microsoft.com/office/drawing/2014/main" xmlns="" id="{98306C86-FBE2-A84A-2B76-83D2D755229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21" y="4128851"/>
            <a:ext cx="12229421" cy="14773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10">
            <a:extLst>
              <a:ext uri="{FF2B5EF4-FFF2-40B4-BE49-F238E27FC236}">
                <a16:creationId xmlns:a16="http://schemas.microsoft.com/office/drawing/2014/main" xmlns="" id="{5BA83CED-1FE5-CE5A-AA4A-C02D79EE28CF}"/>
              </a:ext>
            </a:extLst>
          </p:cNvPr>
          <p:cNvSpPr>
            <a:spLocks noChangeArrowheads="1"/>
          </p:cNvSpPr>
          <p:nvPr/>
        </p:nvSpPr>
        <p:spPr bwMode="auto">
          <a:xfrm>
            <a:off x="506097" y="2253615"/>
            <a:ext cx="11173238"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r>
            <a:br>
              <a:rPr kumimoji="0" lang="fr-FR" altLang="fr-FR"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r>
              <a:rPr kumimoji="0" lang="fr-FR" altLang="fr-FR" sz="2800" i="0" u="none" strike="noStrike" cap="none" normalizeH="0" baseline="0" dirty="0">
                <a:ln>
                  <a:noFill/>
                </a:ln>
                <a:solidFill>
                  <a:srgbClr val="002060"/>
                </a:solidFill>
                <a:effectLst/>
                <a:ea typeface="Calibri" panose="020F0502020204030204" pitchFamily="34" charset="0"/>
                <a:cs typeface="Arial" panose="020B0604020202020204" pitchFamily="34" charset="0"/>
              </a:rPr>
              <a:t>Le niveau de confiance : dans l’état actuel des choses, puis-je faire confiance ?</a:t>
            </a:r>
            <a:endParaRPr kumimoji="0" lang="fr-FR" altLang="fr-FR" sz="2800" i="0" u="none" strike="noStrike" cap="none" normalizeH="0" baseline="0" dirty="0">
              <a:ln>
                <a:noFill/>
              </a:ln>
              <a:solidFill>
                <a:srgbClr val="002060"/>
              </a:solidFill>
              <a:effectLst/>
              <a:cs typeface="Arial" panose="020B0604020202020204" pitchFamily="34" charset="0"/>
            </a:endParaRPr>
          </a:p>
        </p:txBody>
      </p:sp>
      <p:sp>
        <p:nvSpPr>
          <p:cNvPr id="5" name="ZoneTexte 4">
            <a:extLst>
              <a:ext uri="{FF2B5EF4-FFF2-40B4-BE49-F238E27FC236}">
                <a16:creationId xmlns:a16="http://schemas.microsoft.com/office/drawing/2014/main" xmlns="" id="{F7080D14-916F-BDED-E68F-3DAB26AA826A}"/>
              </a:ext>
            </a:extLst>
          </p:cNvPr>
          <p:cNvSpPr txBox="1"/>
          <p:nvPr/>
        </p:nvSpPr>
        <p:spPr>
          <a:xfrm>
            <a:off x="317197" y="777901"/>
            <a:ext cx="81340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dirty="0">
                <a:solidFill>
                  <a:srgbClr val="002060"/>
                </a:solidFill>
                <a:cs typeface="Arial"/>
              </a:rPr>
              <a:t>Exercer l'esprit critique de manière explicite</a:t>
            </a:r>
          </a:p>
        </p:txBody>
      </p:sp>
    </p:spTree>
    <p:extLst>
      <p:ext uri="{BB962C8B-B14F-4D97-AF65-F5344CB8AC3E}">
        <p14:creationId xmlns:p14="http://schemas.microsoft.com/office/powerpoint/2010/main" xmlns="" val="52425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EBD0C9C-ADBD-6753-F105-879F6E55D756}"/>
              </a:ext>
            </a:extLst>
          </p:cNvPr>
          <p:cNvSpPr txBox="1"/>
          <p:nvPr/>
        </p:nvSpPr>
        <p:spPr>
          <a:xfrm>
            <a:off x="322414" y="204711"/>
            <a:ext cx="8004167" cy="646331"/>
          </a:xfrm>
          <a:prstGeom prst="rect">
            <a:avLst/>
          </a:prstGeom>
          <a:noFill/>
        </p:spPr>
        <p:txBody>
          <a:bodyPr wrap="square" lIns="91440" tIns="45720" rIns="91440" bIns="45720" anchor="t">
            <a:spAutoFit/>
          </a:bodyPr>
          <a:lstStyle/>
          <a:p>
            <a:r>
              <a:rPr lang="fr-FR" sz="3600" b="1" dirty="0">
                <a:cs typeface="Arial"/>
              </a:rPr>
              <a:t>DES OUTILS DE MISE EN ŒUVRE : </a:t>
            </a:r>
            <a:endParaRPr lang="fr-FR" sz="3600" b="1" dirty="0">
              <a:cs typeface="Arial" panose="020B0604020202020204" pitchFamily="34" charset="0"/>
            </a:endParaRPr>
          </a:p>
        </p:txBody>
      </p:sp>
      <p:sp>
        <p:nvSpPr>
          <p:cNvPr id="3" name="ZoneTexte 1">
            <a:extLst>
              <a:ext uri="{FF2B5EF4-FFF2-40B4-BE49-F238E27FC236}">
                <a16:creationId xmlns:a16="http://schemas.microsoft.com/office/drawing/2014/main" xmlns="" id="{3A27EEAC-8BA1-4768-2001-92E971E81BF6}"/>
              </a:ext>
            </a:extLst>
          </p:cNvPr>
          <p:cNvSpPr txBox="1"/>
          <p:nvPr/>
        </p:nvSpPr>
        <p:spPr>
          <a:xfrm>
            <a:off x="318654" y="973458"/>
            <a:ext cx="11679382" cy="95410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tab pos="673100" algn="l"/>
              </a:tabLst>
            </a:pPr>
            <a:r>
              <a:rPr lang="fr-FR" altLang="fr-FR" sz="2800" u="sng" dirty="0">
                <a:solidFill>
                  <a:schemeClr val="bg1"/>
                </a:solidFill>
                <a:ea typeface="Calibri" panose="020F0502020204030204" pitchFamily="34" charset="0"/>
                <a:cs typeface="Arial" panose="020B0604020202020204" pitchFamily="34" charset="0"/>
              </a:rPr>
              <a:t>Système 2 : des outils méthodologiques pour exercer son esprit critique </a:t>
            </a:r>
            <a:endParaRPr kumimoji="0" lang="fr-FR" altLang="fr-FR" sz="2800" u="none" strike="noStrike" cap="none" normalizeH="0" baseline="0" dirty="0">
              <a:ln>
                <a:noFill/>
              </a:ln>
              <a:solidFill>
                <a:schemeClr val="bg1"/>
              </a:solidFill>
              <a:effectLst/>
              <a:cs typeface="Arial" panose="020B0604020202020204" pitchFamily="34" charset="0"/>
            </a:endParaRPr>
          </a:p>
        </p:txBody>
      </p:sp>
      <p:pic>
        <p:nvPicPr>
          <p:cNvPr id="3074" name="Picture 2"/>
          <p:cNvPicPr>
            <a:picLocks noChangeAspect="1" noChangeArrowheads="1"/>
          </p:cNvPicPr>
          <p:nvPr/>
        </p:nvPicPr>
        <p:blipFill>
          <a:blip r:embed="rId3"/>
          <a:srcRect/>
          <a:stretch>
            <a:fillRect/>
          </a:stretch>
        </p:blipFill>
        <p:spPr bwMode="auto">
          <a:xfrm>
            <a:off x="2123908" y="1747419"/>
            <a:ext cx="7925002" cy="4372643"/>
          </a:xfrm>
          <a:prstGeom prst="rect">
            <a:avLst/>
          </a:prstGeom>
          <a:noFill/>
          <a:ln w="9525">
            <a:noFill/>
            <a:miter lim="800000"/>
            <a:headEnd/>
            <a:tailEnd/>
          </a:ln>
          <a:effectLst/>
        </p:spPr>
      </p:pic>
      <p:sp>
        <p:nvSpPr>
          <p:cNvPr id="7" name="Rectangle 6"/>
          <p:cNvSpPr/>
          <p:nvPr/>
        </p:nvSpPr>
        <p:spPr>
          <a:xfrm>
            <a:off x="1283368" y="6185919"/>
            <a:ext cx="9873915" cy="369332"/>
          </a:xfrm>
          <a:prstGeom prst="rect">
            <a:avLst/>
          </a:prstGeom>
        </p:spPr>
        <p:txBody>
          <a:bodyPr wrap="square">
            <a:spAutoFit/>
          </a:bodyPr>
          <a:lstStyle/>
          <a:p>
            <a:r>
              <a:rPr lang="fr-FR" i="1" dirty="0"/>
              <a:t>Carte méthodologique : analyse de l’information pour enseignants, par Julien </a:t>
            </a:r>
            <a:r>
              <a:rPr lang="fr-FR" i="1" dirty="0" err="1"/>
              <a:t>Machet</a:t>
            </a:r>
            <a:endParaRPr lang="fr-FR" i="1" dirty="0"/>
          </a:p>
        </p:txBody>
      </p:sp>
    </p:spTree>
    <p:extLst>
      <p:ext uri="{BB962C8B-B14F-4D97-AF65-F5344CB8AC3E}">
        <p14:creationId xmlns:p14="http://schemas.microsoft.com/office/powerpoint/2010/main" xmlns="" val="308979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01159" y="0"/>
            <a:ext cx="6186196" cy="6847449"/>
          </a:xfrm>
          <a:prstGeom prst="rect">
            <a:avLst/>
          </a:prstGeom>
          <a:noFill/>
          <a:ln w="9525">
            <a:noFill/>
            <a:miter lim="800000"/>
            <a:headEnd/>
            <a:tailEnd/>
          </a:ln>
          <a:effectLst/>
        </p:spPr>
      </p:pic>
      <p:sp>
        <p:nvSpPr>
          <p:cNvPr id="8" name="Rectangle 7"/>
          <p:cNvSpPr/>
          <p:nvPr/>
        </p:nvSpPr>
        <p:spPr>
          <a:xfrm>
            <a:off x="7666892" y="2560350"/>
            <a:ext cx="4525108" cy="1673150"/>
          </a:xfrm>
          <a:prstGeom prst="rect">
            <a:avLst/>
          </a:prstGeom>
        </p:spPr>
        <p:txBody>
          <a:bodyPr wrap="square">
            <a:spAutoFit/>
          </a:bodyPr>
          <a:lstStyle/>
          <a:p>
            <a:pPr algn="ctr">
              <a:lnSpc>
                <a:spcPct val="107000"/>
              </a:lnSpc>
              <a:spcAft>
                <a:spcPts val="800"/>
              </a:spcAft>
            </a:pPr>
            <a:r>
              <a:rPr lang="fr-FR" sz="3200" b="1" dirty="0">
                <a:ea typeface="Calibri" panose="020F0502020204030204" pitchFamily="34" charset="0"/>
                <a:cs typeface="Times New Roman" panose="02020603050405020304" pitchFamily="18" charset="0"/>
                <a:hlinkClick r:id="rId3"/>
              </a:rPr>
              <a:t>4 critères permettant l’exercice de l’esprit critique</a:t>
            </a:r>
            <a:endParaRPr lang="fr-FR" sz="3200" b="1" dirty="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2632" y="266010"/>
            <a:ext cx="11604568" cy="6155531"/>
          </a:xfrm>
          <a:prstGeom prst="rect">
            <a:avLst/>
          </a:prstGeom>
          <a:noFill/>
        </p:spPr>
        <p:txBody>
          <a:bodyPr wrap="square" rtlCol="0">
            <a:spAutoFit/>
          </a:bodyPr>
          <a:lstStyle/>
          <a:p>
            <a:pPr>
              <a:lnSpc>
                <a:spcPct val="150000"/>
              </a:lnSpc>
            </a:pPr>
            <a:r>
              <a:rPr lang="fr-FR" sz="2800" b="1" u="sng" dirty="0"/>
              <a:t>III- Utilisation des outils proposés </a:t>
            </a:r>
          </a:p>
          <a:p>
            <a:pPr marL="514350" indent="-514350">
              <a:buAutoNum type="arabicParenR"/>
            </a:pPr>
            <a:r>
              <a:rPr lang="fr-FR" sz="2800" b="1" dirty="0">
                <a:solidFill>
                  <a:srgbClr val="002060"/>
                </a:solidFill>
              </a:rPr>
              <a:t>Présentation des faits : Une maison hantée à Amnéville</a:t>
            </a:r>
            <a:r>
              <a:rPr lang="fr-FR" sz="2800" b="1" dirty="0"/>
              <a:t> </a:t>
            </a:r>
          </a:p>
          <a:p>
            <a:pPr marL="514350" indent="-514350"/>
            <a:r>
              <a:rPr lang="fr-FR" sz="2800" dirty="0">
                <a:hlinkClick r:id="rId2"/>
              </a:rPr>
              <a:t>https://www.dailymotion.com/video/x24a20c</a:t>
            </a:r>
            <a:endParaRPr lang="fr-FR" sz="2800" dirty="0"/>
          </a:p>
          <a:p>
            <a:pPr marL="514350" indent="-514350">
              <a:buAutoNum type="arabicParenR"/>
            </a:pPr>
            <a:endParaRPr lang="fr-FR" sz="2800" dirty="0"/>
          </a:p>
          <a:p>
            <a:r>
              <a:rPr lang="fr-FR" sz="2800" b="1" dirty="0">
                <a:solidFill>
                  <a:srgbClr val="002060"/>
                </a:solidFill>
              </a:rPr>
              <a:t>2) Bilan en groupes de 4 : La maison est-elle hantée ? </a:t>
            </a:r>
          </a:p>
          <a:p>
            <a:pPr>
              <a:buFont typeface="Arial" pitchFamily="34" charset="0"/>
              <a:buChar char="•"/>
            </a:pPr>
            <a:r>
              <a:rPr lang="fr-FR" sz="2400" dirty="0"/>
              <a:t> Quelles est la source de ce reportage ? </a:t>
            </a:r>
          </a:p>
          <a:p>
            <a:pPr>
              <a:buFont typeface="Arial" pitchFamily="34" charset="0"/>
              <a:buChar char="•"/>
            </a:pPr>
            <a:r>
              <a:rPr lang="fr-FR" sz="2400" dirty="0"/>
              <a:t> De quelles preuves disposons-nous ? </a:t>
            </a:r>
          </a:p>
          <a:p>
            <a:pPr>
              <a:buFont typeface="Arial" pitchFamily="34" charset="0"/>
              <a:buChar char="•"/>
            </a:pPr>
            <a:r>
              <a:rPr lang="fr-FR" sz="2400" dirty="0"/>
              <a:t> Ce type de phénomène a-t-il déjà été recensé et vérifié par des études fiables ? </a:t>
            </a:r>
          </a:p>
          <a:p>
            <a:r>
              <a:rPr lang="fr-FR" sz="2400" dirty="0">
                <a:sym typeface="Wingdings" pitchFamily="2" charset="2"/>
              </a:rPr>
              <a:t> </a:t>
            </a:r>
            <a:r>
              <a:rPr lang="fr-FR" sz="2400" dirty="0"/>
              <a:t>Positionnement sur l’outil « niveau de preuve » (</a:t>
            </a:r>
            <a:r>
              <a:rPr lang="fr-FR" sz="2400" dirty="0" err="1"/>
              <a:t>indiv</a:t>
            </a:r>
            <a:r>
              <a:rPr lang="fr-FR" sz="2400" dirty="0"/>
              <a:t> puis </a:t>
            </a:r>
            <a:r>
              <a:rPr lang="fr-FR" sz="2400" dirty="0" err="1"/>
              <a:t>coll</a:t>
            </a:r>
            <a:r>
              <a:rPr lang="fr-FR" sz="2400" dirty="0"/>
              <a:t>)</a:t>
            </a:r>
          </a:p>
          <a:p>
            <a:pPr>
              <a:buFont typeface="Arial" pitchFamily="34" charset="0"/>
              <a:buChar char="•"/>
            </a:pPr>
            <a:r>
              <a:rPr lang="fr-FR" sz="2400" dirty="0"/>
              <a:t> Faites-vous confiance à ce reportage ? </a:t>
            </a:r>
          </a:p>
          <a:p>
            <a:r>
              <a:rPr lang="fr-FR" sz="2400" dirty="0">
                <a:sym typeface="Wingdings" pitchFamily="2" charset="2"/>
              </a:rPr>
              <a:t> P</a:t>
            </a:r>
            <a:r>
              <a:rPr lang="fr-FR" sz="2400" dirty="0"/>
              <a:t>ositionnement sur l’échelle de confiance (</a:t>
            </a:r>
            <a:r>
              <a:rPr lang="fr-FR" sz="2400" dirty="0" err="1"/>
              <a:t>indiv</a:t>
            </a:r>
            <a:r>
              <a:rPr lang="fr-FR" sz="2400" dirty="0"/>
              <a:t> puis </a:t>
            </a:r>
            <a:r>
              <a:rPr lang="fr-FR" sz="2400" dirty="0" err="1"/>
              <a:t>coll</a:t>
            </a:r>
            <a:r>
              <a:rPr lang="fr-FR" sz="2400" dirty="0"/>
              <a:t>)</a:t>
            </a:r>
          </a:p>
          <a:p>
            <a:pPr>
              <a:buFont typeface="Arial" pitchFamily="34" charset="0"/>
              <a:buChar char="•"/>
            </a:pPr>
            <a:r>
              <a:rPr lang="fr-FR" sz="2400" dirty="0"/>
              <a:t> Faites-vous confiance à ce reportage ? </a:t>
            </a:r>
          </a:p>
          <a:p>
            <a:pPr>
              <a:buFont typeface="Arial" pitchFamily="34" charset="0"/>
              <a:buChar char="•"/>
            </a:pPr>
            <a:r>
              <a:rPr lang="fr-FR" sz="2400" dirty="0"/>
              <a:t>Selon vous ? Est-ce vrai ? est-ce faux ? Faut-il déclencher le système analytique = système 2 ? Pourquoi ? </a:t>
            </a:r>
            <a:endParaRPr lang="fr-F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334" y="2088096"/>
            <a:ext cx="11815666" cy="1380506"/>
          </a:xfrm>
          <a:prstGeom prst="rect">
            <a:avLst/>
          </a:prstGeom>
        </p:spPr>
        <p:txBody>
          <a:bodyPr wrap="square">
            <a:spAutoFit/>
          </a:bodyPr>
          <a:lstStyle/>
          <a:p>
            <a:pPr>
              <a:lnSpc>
                <a:spcPct val="107000"/>
              </a:lnSpc>
              <a:spcAft>
                <a:spcPts val="800"/>
              </a:spcAft>
            </a:pPr>
            <a:r>
              <a:rPr lang="fr-FR"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Mise en place </a:t>
            </a:r>
          </a:p>
          <a:p>
            <a:pPr>
              <a:lnSpc>
                <a:spcPct val="107000"/>
              </a:lnSpc>
              <a:spcAft>
                <a:spcPts val="800"/>
              </a:spcAft>
            </a:pPr>
            <a:r>
              <a:rPr lang="fr-FR"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du système 2 :</a:t>
            </a:r>
          </a:p>
        </p:txBody>
      </p:sp>
      <p:pic>
        <p:nvPicPr>
          <p:cNvPr id="2050" name="Picture 2"/>
          <p:cNvPicPr>
            <a:picLocks noChangeAspect="1" noChangeArrowheads="1"/>
          </p:cNvPicPr>
          <p:nvPr/>
        </p:nvPicPr>
        <p:blipFill>
          <a:blip r:embed="rId2"/>
          <a:srcRect/>
          <a:stretch>
            <a:fillRect/>
          </a:stretch>
        </p:blipFill>
        <p:spPr bwMode="auto">
          <a:xfrm>
            <a:off x="4298949" y="-9880"/>
            <a:ext cx="5127683" cy="687018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EBD0C9C-ADBD-6753-F105-879F6E55D756}"/>
              </a:ext>
            </a:extLst>
          </p:cNvPr>
          <p:cNvSpPr txBox="1"/>
          <p:nvPr/>
        </p:nvSpPr>
        <p:spPr>
          <a:xfrm>
            <a:off x="308560" y="218565"/>
            <a:ext cx="6108404" cy="584775"/>
          </a:xfrm>
          <a:prstGeom prst="rect">
            <a:avLst/>
          </a:prstGeom>
          <a:noFill/>
        </p:spPr>
        <p:txBody>
          <a:bodyPr wrap="square" lIns="91440" tIns="45720" rIns="91440" bIns="45720" anchor="t">
            <a:spAutoFit/>
          </a:bodyPr>
          <a:lstStyle/>
          <a:p>
            <a:r>
              <a:rPr lang="fr-FR" sz="3200" dirty="0">
                <a:cs typeface="Arial"/>
              </a:rPr>
              <a:t>Exemples d’activités : </a:t>
            </a:r>
            <a:endParaRPr lang="fr-FR" dirty="0"/>
          </a:p>
        </p:txBody>
      </p:sp>
      <p:sp>
        <p:nvSpPr>
          <p:cNvPr id="5" name="ZoneTexte 4">
            <a:extLst>
              <a:ext uri="{FF2B5EF4-FFF2-40B4-BE49-F238E27FC236}">
                <a16:creationId xmlns:a16="http://schemas.microsoft.com/office/drawing/2014/main" xmlns="" id="{C04ECDF3-1A2E-161E-5AF6-43863F6596C5}"/>
              </a:ext>
            </a:extLst>
          </p:cNvPr>
          <p:cNvSpPr txBox="1"/>
          <p:nvPr/>
        </p:nvSpPr>
        <p:spPr>
          <a:xfrm>
            <a:off x="424754" y="899561"/>
            <a:ext cx="11552582" cy="553998"/>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ct val="0"/>
              </a:spcBef>
              <a:spcAft>
                <a:spcPct val="0"/>
              </a:spcAft>
              <a:tabLst>
                <a:tab pos="673100" algn="l"/>
              </a:tabLst>
            </a:pPr>
            <a:r>
              <a:rPr lang="fr-FR" altLang="fr-FR" sz="3000" b="1" u="sng" dirty="0">
                <a:solidFill>
                  <a:srgbClr val="FFC000"/>
                </a:solidFill>
                <a:cs typeface="Arial"/>
              </a:rPr>
              <a:t>Étude de la fiabilité des sources - La Forme de la Terre</a:t>
            </a:r>
            <a:endParaRPr lang="fr-FR" sz="3000" b="1" dirty="0">
              <a:solidFill>
                <a:srgbClr val="FFC000"/>
              </a:solidFill>
            </a:endParaRPr>
          </a:p>
        </p:txBody>
      </p:sp>
      <p:pic>
        <p:nvPicPr>
          <p:cNvPr id="1027"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58640" y="1724203"/>
            <a:ext cx="3609736" cy="4769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r="4323"/>
          <a:stretch/>
        </p:blipFill>
        <p:spPr bwMode="auto">
          <a:xfrm>
            <a:off x="3847888" y="1774691"/>
            <a:ext cx="3647421" cy="4732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7536873" y="1760837"/>
            <a:ext cx="4440462" cy="4732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705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EBD0C9C-ADBD-6753-F105-879F6E55D756}"/>
              </a:ext>
            </a:extLst>
          </p:cNvPr>
          <p:cNvSpPr txBox="1"/>
          <p:nvPr/>
        </p:nvSpPr>
        <p:spPr>
          <a:xfrm>
            <a:off x="322415" y="204711"/>
            <a:ext cx="6108404" cy="584775"/>
          </a:xfrm>
          <a:prstGeom prst="rect">
            <a:avLst/>
          </a:prstGeom>
          <a:noFill/>
        </p:spPr>
        <p:txBody>
          <a:bodyPr wrap="square" lIns="91440" tIns="45720" rIns="91440" bIns="45720" anchor="t">
            <a:spAutoFit/>
          </a:bodyPr>
          <a:lstStyle/>
          <a:p>
            <a:r>
              <a:rPr lang="fr-FR" sz="3200" b="1" dirty="0">
                <a:cs typeface="Arial"/>
              </a:rPr>
              <a:t>Exemples d’activités : </a:t>
            </a:r>
            <a:endParaRPr lang="fr-FR" b="1" dirty="0"/>
          </a:p>
        </p:txBody>
      </p:sp>
      <p:sp>
        <p:nvSpPr>
          <p:cNvPr id="5" name="ZoneTexte 4">
            <a:extLst>
              <a:ext uri="{FF2B5EF4-FFF2-40B4-BE49-F238E27FC236}">
                <a16:creationId xmlns:a16="http://schemas.microsoft.com/office/drawing/2014/main" xmlns="" id="{C04ECDF3-1A2E-161E-5AF6-43863F6596C5}"/>
              </a:ext>
            </a:extLst>
          </p:cNvPr>
          <p:cNvSpPr txBox="1"/>
          <p:nvPr/>
        </p:nvSpPr>
        <p:spPr>
          <a:xfrm>
            <a:off x="270009" y="2334936"/>
            <a:ext cx="11552582" cy="132343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ltLang="fr-FR" sz="2400" b="1" u="sng" dirty="0">
                <a:solidFill>
                  <a:srgbClr val="002060"/>
                </a:solidFill>
                <a:cs typeface="Arial"/>
              </a:rPr>
              <a:t>Masse d’un litre d’eau</a:t>
            </a:r>
            <a:r>
              <a:rPr lang="fr-FR" altLang="fr-FR" sz="2400" dirty="0">
                <a:solidFill>
                  <a:srgbClr val="002060"/>
                </a:solidFill>
                <a:cs typeface="Arial"/>
              </a:rPr>
              <a:t> (</a:t>
            </a:r>
            <a:r>
              <a:rPr lang="fr-FR" sz="2400" dirty="0">
                <a:solidFill>
                  <a:srgbClr val="002060"/>
                </a:solidFill>
              </a:rPr>
              <a:t>Conférence UDPPC – 25 mars 2023 – Julien </a:t>
            </a:r>
            <a:r>
              <a:rPr lang="fr-FR" sz="2400" dirty="0" err="1">
                <a:solidFill>
                  <a:srgbClr val="002060"/>
                </a:solidFill>
              </a:rPr>
              <a:t>Machet</a:t>
            </a:r>
            <a:r>
              <a:rPr lang="fr-FR" sz="2400" dirty="0">
                <a:solidFill>
                  <a:srgbClr val="002060"/>
                </a:solidFill>
              </a:rPr>
              <a:t> – Outiller l’élève en esprit critique)</a:t>
            </a:r>
          </a:p>
          <a:p>
            <a:pPr defTabSz="914400">
              <a:spcBef>
                <a:spcPct val="0"/>
              </a:spcBef>
              <a:spcAft>
                <a:spcPct val="0"/>
              </a:spcAft>
              <a:tabLst>
                <a:tab pos="673100" algn="l"/>
              </a:tabLst>
            </a:pPr>
            <a:endParaRPr lang="fr-FR" sz="3200" b="1" dirty="0">
              <a:solidFill>
                <a:srgbClr val="002060"/>
              </a:solidFill>
            </a:endParaRPr>
          </a:p>
        </p:txBody>
      </p:sp>
      <p:pic>
        <p:nvPicPr>
          <p:cNvPr id="7" name="Image 6"/>
          <p:cNvPicPr/>
          <p:nvPr/>
        </p:nvPicPr>
        <p:blipFill>
          <a:blip r:embed="rId3" cstate="print"/>
          <a:stretch>
            <a:fillRect/>
          </a:stretch>
        </p:blipFill>
        <p:spPr>
          <a:xfrm>
            <a:off x="1348356" y="3161654"/>
            <a:ext cx="9606419" cy="3649852"/>
          </a:xfrm>
          <a:prstGeom prst="rect">
            <a:avLst/>
          </a:prstGeom>
        </p:spPr>
      </p:pic>
      <p:sp>
        <p:nvSpPr>
          <p:cNvPr id="6" name="ZoneTexte 5">
            <a:extLst>
              <a:ext uri="{FF2B5EF4-FFF2-40B4-BE49-F238E27FC236}">
                <a16:creationId xmlns:a16="http://schemas.microsoft.com/office/drawing/2014/main" xmlns="" id="{7AB54768-71E2-6E36-474D-2E46B6799DE8}"/>
              </a:ext>
            </a:extLst>
          </p:cNvPr>
          <p:cNvSpPr txBox="1"/>
          <p:nvPr/>
        </p:nvSpPr>
        <p:spPr>
          <a:xfrm>
            <a:off x="182880" y="876385"/>
            <a:ext cx="1180279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fr-FR" sz="2800" b="1" dirty="0">
                <a:solidFill>
                  <a:srgbClr val="002060"/>
                </a:solidFill>
                <a:cs typeface="Arial"/>
              </a:rPr>
              <a:t>Exercer l'esprit critique de manière explicite : </a:t>
            </a:r>
            <a:r>
              <a:rPr lang="fr-FR" sz="2800" b="1" dirty="0">
                <a:solidFill>
                  <a:srgbClr val="FF0000"/>
                </a:solidFill>
                <a:ea typeface="Calibri" panose="020F0502020204030204" pitchFamily="34" charset="0"/>
                <a:cs typeface="Times New Roman" panose="02020603050405020304" pitchFamily="18" charset="0"/>
              </a:rPr>
              <a:t>Comment aborder autrement un élément de l’année pour sensibiliser les élèves à cette question de façon récurrente (explicitation)?</a:t>
            </a:r>
          </a:p>
          <a:p>
            <a:endParaRPr lang="fr-FR" sz="2800" dirty="0">
              <a:solidFill>
                <a:schemeClr val="bg1"/>
              </a:solidFill>
            </a:endParaRPr>
          </a:p>
        </p:txBody>
      </p:sp>
    </p:spTree>
    <p:extLst>
      <p:ext uri="{BB962C8B-B14F-4D97-AF65-F5344CB8AC3E}">
        <p14:creationId xmlns:p14="http://schemas.microsoft.com/office/powerpoint/2010/main" xmlns="" val="1164148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0" y="1"/>
            <a:ext cx="12192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dirty="0">
                <a:ln>
                  <a:noFill/>
                </a:ln>
                <a:solidFill>
                  <a:schemeClr val="tx1"/>
                </a:solidFill>
                <a:effectLst/>
                <a:latin typeface="Calibri" pitchFamily="34" charset="0"/>
                <a:ea typeface="Times New Roman" pitchFamily="18" charset="0"/>
                <a:cs typeface="Calibri" pitchFamily="34" charset="0"/>
              </a:rPr>
              <a:t>3) Protocole expérimental</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2060"/>
                </a:solidFill>
                <a:effectLst/>
                <a:latin typeface="Calibri" pitchFamily="34" charset="0"/>
                <a:ea typeface="Times New Roman" pitchFamily="18" charset="0"/>
                <a:cs typeface="Calibri" pitchFamily="34" charset="0"/>
              </a:rPr>
              <a:t>Les élèves proposent un protocole pour tester les affirmations avancées par la classe.</a:t>
            </a:r>
            <a:endParaRPr kumimoji="0" lang="fr-FR" sz="2400" b="0"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2060"/>
                </a:solidFill>
                <a:effectLst/>
                <a:latin typeface="Calibri" pitchFamily="34" charset="0"/>
                <a:ea typeface="Times New Roman" pitchFamily="18" charset="0"/>
                <a:cs typeface="Calibri" pitchFamily="34" charset="0"/>
              </a:rPr>
              <a:t>Mise en commun du protocole le plus « performant » (le moins d’erreurs possibles)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2060"/>
                </a:solidFill>
                <a:effectLst/>
                <a:latin typeface="Calibri" pitchFamily="34" charset="0"/>
                <a:ea typeface="Times New Roman" pitchFamily="18" charset="0"/>
                <a:cs typeface="Calibri" pitchFamily="34" charset="0"/>
              </a:rPr>
              <a:t>Ils rédigent un compte-rendu d’expérience.</a:t>
            </a:r>
            <a:endParaRPr kumimoji="0" lang="fr-FR" sz="2400" b="0"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1" i="0" u="sng"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sng" strike="noStrike" cap="none" normalizeH="0" baseline="0" dirty="0">
                <a:ln>
                  <a:noFill/>
                </a:ln>
                <a:solidFill>
                  <a:schemeClr val="tx1"/>
                </a:solidFill>
                <a:effectLst/>
                <a:latin typeface="Calibri" pitchFamily="34" charset="0"/>
                <a:ea typeface="Times New Roman" pitchFamily="18" charset="0"/>
                <a:cs typeface="Calibri" pitchFamily="34" charset="0"/>
              </a:rPr>
              <a:t>4) Mise en commun des résultats et retour sur le niveau de preuve (intérêt pour tous)</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62467" name="Image 1"/>
          <p:cNvPicPr>
            <a:picLocks noChangeAspect="1" noChangeArrowheads="1"/>
          </p:cNvPicPr>
          <p:nvPr/>
        </p:nvPicPr>
        <p:blipFill>
          <a:blip r:embed="rId2"/>
          <a:srcRect l="882" t="21556" r="16667" b="8289"/>
          <a:stretch>
            <a:fillRect/>
          </a:stretch>
        </p:blipFill>
        <p:spPr bwMode="auto">
          <a:xfrm>
            <a:off x="1744824" y="2461576"/>
            <a:ext cx="8949007" cy="428186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37157"/>
          <a:stretch>
            <a:fillRect/>
          </a:stretch>
        </p:blipFill>
        <p:spPr bwMode="auto">
          <a:xfrm>
            <a:off x="457201" y="1093304"/>
            <a:ext cx="11096487" cy="393589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2AE12A7-EF1F-4087-A1F2-C5D7CAE1585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2832" y="0"/>
            <a:ext cx="7623717" cy="5072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 2"/>
          <p:cNvPicPr/>
          <p:nvPr/>
        </p:nvPicPr>
        <p:blipFill>
          <a:blip r:embed="rId3"/>
          <a:stretch>
            <a:fillRect/>
          </a:stretch>
        </p:blipFill>
        <p:spPr>
          <a:xfrm>
            <a:off x="934266" y="5214950"/>
            <a:ext cx="9144000" cy="1428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duscol.education.fr/sites/default/files/styles/image_used_in_block_media_full_height/public/2020-10/espritcritique-infographie-png-2248_0.png?itok=g0uUdLu9"/>
          <p:cNvPicPr>
            <a:picLocks noChangeAspect="1" noChangeArrowheads="1"/>
          </p:cNvPicPr>
          <p:nvPr/>
        </p:nvPicPr>
        <p:blipFill>
          <a:blip r:embed="rId2" cstate="print"/>
          <a:srcRect/>
          <a:stretch>
            <a:fillRect/>
          </a:stretch>
        </p:blipFill>
        <p:spPr bwMode="auto">
          <a:xfrm>
            <a:off x="2412694" y="959577"/>
            <a:ext cx="8020279" cy="5642614"/>
          </a:xfrm>
          <a:prstGeom prst="rect">
            <a:avLst/>
          </a:prstGeom>
          <a:noFill/>
        </p:spPr>
      </p:pic>
      <p:sp>
        <p:nvSpPr>
          <p:cNvPr id="5" name="Title 1"/>
          <p:cNvSpPr>
            <a:spLocks noGrp="1"/>
          </p:cNvSpPr>
          <p:nvPr>
            <p:ph type="title"/>
          </p:nvPr>
        </p:nvSpPr>
        <p:spPr>
          <a:xfrm>
            <a:off x="233638" y="172279"/>
            <a:ext cx="7344798" cy="927652"/>
          </a:xfrm>
        </p:spPr>
        <p:txBody>
          <a:bodyPr>
            <a:noAutofit/>
          </a:bodyPr>
          <a:lstStyle/>
          <a:p>
            <a:r>
              <a:rPr lang="fr-FR" b="1" noProof="1"/>
              <a:t>1. Définir l’esprit critique…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1297" y="246978"/>
            <a:ext cx="9352720" cy="63639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765920" y="205273"/>
            <a:ext cx="10372428" cy="665272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8E8E6E-4645-D0A9-FEFB-08A304557BB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xmlns="" id="{0E2A5378-06B7-0C3F-3E97-2D3FC6C5B79C}"/>
              </a:ext>
            </a:extLst>
          </p:cNvPr>
          <p:cNvSpPr txBox="1"/>
          <p:nvPr/>
        </p:nvSpPr>
        <p:spPr>
          <a:xfrm>
            <a:off x="322415" y="204711"/>
            <a:ext cx="6108404" cy="646331"/>
          </a:xfrm>
          <a:prstGeom prst="rect">
            <a:avLst/>
          </a:prstGeom>
          <a:noFill/>
        </p:spPr>
        <p:txBody>
          <a:bodyPr wrap="square" lIns="91440" tIns="45720" rIns="91440" bIns="45720" anchor="t">
            <a:spAutoFit/>
          </a:bodyPr>
          <a:lstStyle/>
          <a:p>
            <a:r>
              <a:rPr lang="fr-FR" sz="3600" b="1" dirty="0">
                <a:cs typeface="Arial"/>
              </a:rPr>
              <a:t>Exemples d’activités : </a:t>
            </a:r>
            <a:endParaRPr lang="fr-FR" sz="3600" b="1" dirty="0"/>
          </a:p>
        </p:txBody>
      </p:sp>
      <p:sp>
        <p:nvSpPr>
          <p:cNvPr id="5" name="ZoneTexte 4">
            <a:extLst>
              <a:ext uri="{FF2B5EF4-FFF2-40B4-BE49-F238E27FC236}">
                <a16:creationId xmlns:a16="http://schemas.microsoft.com/office/drawing/2014/main" xmlns="" id="{6096D417-B9D1-4F57-53C3-EAB7959A4072}"/>
              </a:ext>
            </a:extLst>
          </p:cNvPr>
          <p:cNvSpPr txBox="1"/>
          <p:nvPr/>
        </p:nvSpPr>
        <p:spPr>
          <a:xfrm>
            <a:off x="424754" y="774870"/>
            <a:ext cx="11552582" cy="58477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ct val="0"/>
              </a:spcBef>
              <a:spcAft>
                <a:spcPct val="0"/>
              </a:spcAft>
              <a:tabLst>
                <a:tab pos="673100" algn="l"/>
              </a:tabLst>
            </a:pPr>
            <a:r>
              <a:rPr lang="fr-FR" altLang="fr-FR" sz="3200" b="1" dirty="0">
                <a:solidFill>
                  <a:srgbClr val="002060"/>
                </a:solidFill>
                <a:cs typeface="Arial"/>
              </a:rPr>
              <a:t>Géocentrisme vs Héliocentrisme</a:t>
            </a:r>
            <a:endParaRPr lang="fr-FR" sz="3200" b="1" dirty="0">
              <a:solidFill>
                <a:srgbClr val="002060"/>
              </a:solidFill>
            </a:endParaRPr>
          </a:p>
        </p:txBody>
      </p:sp>
      <p:pic>
        <p:nvPicPr>
          <p:cNvPr id="3" name="Image 2">
            <a:extLst>
              <a:ext uri="{FF2B5EF4-FFF2-40B4-BE49-F238E27FC236}">
                <a16:creationId xmlns:a16="http://schemas.microsoft.com/office/drawing/2014/main" xmlns="" id="{4B6BEB5B-A15F-3C5F-8D31-790E5AE4532F}"/>
              </a:ext>
            </a:extLst>
          </p:cNvPr>
          <p:cNvPicPr>
            <a:picLocks noChangeAspect="1"/>
          </p:cNvPicPr>
          <p:nvPr/>
        </p:nvPicPr>
        <p:blipFill>
          <a:blip r:embed="rId3" cstate="print"/>
          <a:stretch>
            <a:fillRect/>
          </a:stretch>
        </p:blipFill>
        <p:spPr>
          <a:xfrm>
            <a:off x="193964" y="1453559"/>
            <a:ext cx="5902036" cy="5278952"/>
          </a:xfrm>
          <a:prstGeom prst="rect">
            <a:avLst/>
          </a:prstGeom>
        </p:spPr>
      </p:pic>
      <p:pic>
        <p:nvPicPr>
          <p:cNvPr id="4" name="Image 3">
            <a:extLst>
              <a:ext uri="{FF2B5EF4-FFF2-40B4-BE49-F238E27FC236}">
                <a16:creationId xmlns:a16="http://schemas.microsoft.com/office/drawing/2014/main" xmlns="" id="{D803FA6B-CB87-3FBC-9521-5A9AC47D6CA2}"/>
              </a:ext>
            </a:extLst>
          </p:cNvPr>
          <p:cNvPicPr>
            <a:picLocks noChangeAspect="1"/>
          </p:cNvPicPr>
          <p:nvPr/>
        </p:nvPicPr>
        <p:blipFill>
          <a:blip r:embed="rId4" cstate="print"/>
          <a:stretch>
            <a:fillRect/>
          </a:stretch>
        </p:blipFill>
        <p:spPr>
          <a:xfrm>
            <a:off x="6201044" y="1453559"/>
            <a:ext cx="5838555" cy="5294366"/>
          </a:xfrm>
          <a:prstGeom prst="rect">
            <a:avLst/>
          </a:prstGeom>
        </p:spPr>
      </p:pic>
    </p:spTree>
    <p:extLst>
      <p:ext uri="{BB962C8B-B14F-4D97-AF65-F5344CB8AC3E}">
        <p14:creationId xmlns:p14="http://schemas.microsoft.com/office/powerpoint/2010/main" xmlns="" val="3282302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47" y="110836"/>
            <a:ext cx="11812589" cy="1507067"/>
          </a:xfrm>
        </p:spPr>
        <p:txBody>
          <a:bodyPr/>
          <a:lstStyle/>
          <a:p>
            <a:r>
              <a:rPr lang="fr-FR" b="1" noProof="1"/>
              <a:t>Du secondaire au supérieur : continuités et ruptures</a:t>
            </a:r>
            <a:endParaRPr b="1" dirty="0"/>
          </a:p>
        </p:txBody>
      </p:sp>
      <p:sp>
        <p:nvSpPr>
          <p:cNvPr id="3" name="Content Placeholder 2"/>
          <p:cNvSpPr>
            <a:spLocks noGrp="1"/>
          </p:cNvSpPr>
          <p:nvPr>
            <p:ph idx="1"/>
          </p:nvPr>
        </p:nvSpPr>
        <p:spPr>
          <a:xfrm>
            <a:off x="534604" y="2000850"/>
            <a:ext cx="11125200" cy="4425461"/>
          </a:xfrm>
        </p:spPr>
        <p:txBody>
          <a:bodyPr>
            <a:noAutofit/>
          </a:bodyPr>
          <a:lstStyle/>
          <a:p>
            <a:pPr algn="just"/>
            <a:r>
              <a:rPr lang="fr-FR" sz="2800" b="1" noProof="1">
                <a:solidFill>
                  <a:srgbClr val="002060"/>
                </a:solidFill>
              </a:rPr>
              <a:t> </a:t>
            </a:r>
            <a:r>
              <a:rPr lang="fr-FR" sz="2800" b="1" noProof="1" smtClean="0">
                <a:solidFill>
                  <a:srgbClr val="002060"/>
                </a:solidFill>
              </a:rPr>
              <a:t>Constat : Élèves souvent en attente de « bonnes réponses » au détriment du questionnement.</a:t>
            </a:r>
          </a:p>
          <a:p>
            <a:pPr algn="just"/>
            <a:r>
              <a:rPr lang="fr-FR" sz="2800" b="1" noProof="1" smtClean="0">
                <a:solidFill>
                  <a:srgbClr val="002060"/>
                </a:solidFill>
              </a:rPr>
              <a:t>Besoin </a:t>
            </a:r>
            <a:r>
              <a:rPr lang="fr-FR" sz="2800" b="1" noProof="1">
                <a:solidFill>
                  <a:srgbClr val="002060"/>
                </a:solidFill>
              </a:rPr>
              <a:t>d’une continuité dans la formation à l’esprit </a:t>
            </a:r>
            <a:r>
              <a:rPr lang="fr-FR" sz="2800" b="1" noProof="1" smtClean="0">
                <a:solidFill>
                  <a:srgbClr val="002060"/>
                </a:solidFill>
              </a:rPr>
              <a:t>critique entre secondaire et supérieur.</a:t>
            </a:r>
            <a:endParaRPr lang="fr-FR" sz="2800" b="1" noProof="1">
              <a:solidFill>
                <a:srgbClr val="002060"/>
              </a:solidFill>
            </a:endParaRPr>
          </a:p>
          <a:p>
            <a:pPr algn="just"/>
            <a:r>
              <a:rPr lang="fr-FR" sz="2800" b="1" noProof="1">
                <a:solidFill>
                  <a:srgbClr val="002060"/>
                </a:solidFill>
              </a:rPr>
              <a:t> </a:t>
            </a:r>
            <a:r>
              <a:rPr lang="fr-FR" sz="2800" b="1" noProof="1" smtClean="0">
                <a:solidFill>
                  <a:srgbClr val="002060"/>
                </a:solidFill>
              </a:rPr>
              <a:t>Dans le supérieur : </a:t>
            </a:r>
          </a:p>
          <a:p>
            <a:pPr lvl="1" algn="just">
              <a:buFont typeface="Wingdings" pitchFamily="2" charset="2"/>
              <a:buChar char="v"/>
            </a:pPr>
            <a:r>
              <a:rPr lang="fr-FR" sz="2800" b="1" noProof="1" smtClean="0">
                <a:solidFill>
                  <a:srgbClr val="002060"/>
                </a:solidFill>
              </a:rPr>
              <a:t> Plus </a:t>
            </a:r>
            <a:r>
              <a:rPr lang="fr-FR" sz="2800" b="1" noProof="1">
                <a:solidFill>
                  <a:srgbClr val="002060"/>
                </a:solidFill>
              </a:rPr>
              <a:t>d’autonomie ? plus de complexité </a:t>
            </a:r>
            <a:r>
              <a:rPr lang="fr-FR" sz="2800" b="1" noProof="1" smtClean="0">
                <a:solidFill>
                  <a:srgbClr val="002060"/>
                </a:solidFill>
              </a:rPr>
              <a:t>?</a:t>
            </a:r>
          </a:p>
          <a:p>
            <a:pPr lvl="1" algn="just">
              <a:buFont typeface="Wingdings" pitchFamily="2" charset="2"/>
              <a:buChar char="v"/>
            </a:pPr>
            <a:r>
              <a:rPr lang="fr-FR" sz="2800" b="1" noProof="1" smtClean="0">
                <a:solidFill>
                  <a:srgbClr val="002060"/>
                </a:solidFill>
              </a:rPr>
              <a:t> </a:t>
            </a:r>
            <a:r>
              <a:rPr lang="fr-FR" sz="2800" b="1" noProof="1">
                <a:solidFill>
                  <a:srgbClr val="002060"/>
                </a:solidFill>
              </a:rPr>
              <a:t>Quelles autres pratiques </a:t>
            </a:r>
            <a:r>
              <a:rPr lang="fr-FR" sz="2800" b="1" noProof="1" smtClean="0">
                <a:solidFill>
                  <a:srgbClr val="002060"/>
                </a:solidFill>
              </a:rPr>
              <a:t>pour </a:t>
            </a:r>
            <a:r>
              <a:rPr lang="fr-FR" sz="2800" b="1" noProof="1">
                <a:solidFill>
                  <a:srgbClr val="002060"/>
                </a:solidFill>
              </a:rPr>
              <a:t>développer cette posture ?</a:t>
            </a:r>
          </a:p>
          <a:p>
            <a:r>
              <a:rPr lang="fr-FR" sz="2800" b="1" noProof="1" smtClean="0">
                <a:solidFill>
                  <a:srgbClr val="002060"/>
                </a:solidFill>
              </a:rPr>
              <a:t> Tissage secondaire – supérieur à imaginer …</a:t>
            </a:r>
            <a:endParaRPr lang="fr-FR" noProof="1">
              <a:solidFill>
                <a:srgbClr val="002060"/>
              </a:solidFill>
            </a:endParaRPr>
          </a:p>
          <a:p>
            <a:pPr marL="0" indent="0">
              <a:buNone/>
            </a:pPr>
            <a:endParaRPr lang="fr-FR" sz="2800" noProof="1">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84" y="233986"/>
            <a:ext cx="10718079" cy="1507067"/>
          </a:xfrm>
        </p:spPr>
        <p:txBody>
          <a:bodyPr/>
          <a:lstStyle/>
          <a:p>
            <a:r>
              <a:rPr lang="fr-FR" b="1" noProof="1"/>
              <a:t>Conclusion : un esprit critique à cultiver</a:t>
            </a:r>
          </a:p>
        </p:txBody>
      </p:sp>
      <p:sp>
        <p:nvSpPr>
          <p:cNvPr id="3" name="Content Placeholder 2"/>
          <p:cNvSpPr>
            <a:spLocks noGrp="1"/>
          </p:cNvSpPr>
          <p:nvPr>
            <p:ph idx="1"/>
          </p:nvPr>
        </p:nvSpPr>
        <p:spPr>
          <a:xfrm>
            <a:off x="471053" y="1835728"/>
            <a:ext cx="11509137" cy="4167554"/>
          </a:xfrm>
        </p:spPr>
        <p:txBody>
          <a:bodyPr>
            <a:noAutofit/>
          </a:bodyPr>
          <a:lstStyle/>
          <a:p>
            <a:pPr>
              <a:lnSpc>
                <a:spcPct val="150000"/>
              </a:lnSpc>
            </a:pPr>
            <a:r>
              <a:rPr lang="fr-FR" sz="3200" b="1" noProof="1"/>
              <a:t> L’esprit critique se construit, il ne s’impose pas.</a:t>
            </a:r>
          </a:p>
          <a:p>
            <a:pPr>
              <a:lnSpc>
                <a:spcPct val="150000"/>
              </a:lnSpc>
            </a:pPr>
            <a:r>
              <a:rPr lang="fr-FR" sz="3200" b="1" noProof="1"/>
              <a:t> Il se nourrit d’expériences, de doutes, de confrontations.</a:t>
            </a:r>
          </a:p>
          <a:p>
            <a:pPr algn="just">
              <a:lnSpc>
                <a:spcPct val="150000"/>
              </a:lnSpc>
            </a:pPr>
            <a:r>
              <a:rPr lang="fr-FR" sz="3200" b="1" noProof="1"/>
              <a:t> Notre responsabilité partagée : former des esprits libres, rigoureux et éclairés.</a:t>
            </a:r>
          </a:p>
          <a:p>
            <a:pPr marL="0" indent="0" algn="just">
              <a:buNone/>
            </a:pPr>
            <a:endParaRPr lang="fr-FR" sz="2800"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B63AC3B0-52EE-21F1-ADFD-EFF9712919EA}"/>
              </a:ext>
            </a:extLst>
          </p:cNvPr>
          <p:cNvSpPr txBox="1"/>
          <p:nvPr/>
        </p:nvSpPr>
        <p:spPr>
          <a:xfrm>
            <a:off x="282341" y="279676"/>
            <a:ext cx="11762071" cy="6554358"/>
          </a:xfrm>
          <a:prstGeom prst="rect">
            <a:avLst/>
          </a:prstGeom>
          <a:noFill/>
        </p:spPr>
        <p:txBody>
          <a:bodyPr wrap="square">
            <a:spAutoFit/>
          </a:bodyPr>
          <a:lstStyle/>
          <a:p>
            <a:pPr>
              <a:lnSpc>
                <a:spcPct val="107000"/>
              </a:lnSpc>
              <a:spcAft>
                <a:spcPts val="800"/>
              </a:spcAft>
            </a:pPr>
            <a:r>
              <a:rPr lang="fr-FR"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ressources du Conseil scientifique de l’éducation nationale (CSEN)</a:t>
            </a:r>
          </a:p>
          <a:p>
            <a:pPr>
              <a:lnSpc>
                <a:spcPct val="107000"/>
              </a:lnSpc>
              <a:spcAft>
                <a:spcPts val="800"/>
              </a:spcAft>
            </a:pPr>
            <a:r>
              <a:rPr lang="fr-FR"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Eduquer à l’esprit critique</a:t>
            </a:r>
          </a:p>
          <a:p>
            <a:pPr lvl="0">
              <a:lnSpc>
                <a:spcPct val="107000"/>
              </a:lnSpc>
            </a:pPr>
            <a:r>
              <a:rPr lang="fr-FR" sz="2800" b="1" dirty="0">
                <a:effectLst/>
                <a:latin typeface="Calibri" panose="020F0502020204030204" pitchFamily="34" charset="0"/>
                <a:ea typeface="Calibri" panose="020F0502020204030204" pitchFamily="34" charset="0"/>
                <a:cs typeface="Times New Roman" panose="02020603050405020304" pitchFamily="18" charset="0"/>
              </a:rPr>
              <a:t>L’ESPRIT CRITIQUE : QU’EST-CE QUE C’EST ? </a:t>
            </a:r>
          </a:p>
          <a:p>
            <a:pPr lvl="0">
              <a:lnSpc>
                <a:spcPct val="107000"/>
              </a:lnSpc>
            </a:pPr>
            <a:r>
              <a:rPr lang="fr-FR" sz="2800" b="1" dirty="0">
                <a:effectLst/>
                <a:latin typeface="Calibri" panose="020F0502020204030204" pitchFamily="34" charset="0"/>
                <a:ea typeface="Calibri" panose="020F0502020204030204" pitchFamily="34" charset="0"/>
                <a:cs typeface="Times New Roman" panose="02020603050405020304" pitchFamily="18" charset="0"/>
              </a:rPr>
              <a:t>POURQUOI ET COMMENT LE DÉVELOPPER ?</a:t>
            </a:r>
          </a:p>
          <a:p>
            <a:pPr lvl="0">
              <a:lnSpc>
                <a:spcPct val="107000"/>
              </a:lnSpc>
            </a:pPr>
            <a:endParaRPr lang="fr-FR" sz="28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2800" b="1" dirty="0">
                <a:effectLst/>
                <a:latin typeface="Calibri" panose="020F0502020204030204" pitchFamily="34" charset="0"/>
                <a:ea typeface="Calibri" panose="020F0502020204030204" pitchFamily="34" charset="0"/>
                <a:cs typeface="Times New Roman" panose="02020603050405020304" pitchFamily="18" charset="0"/>
              </a:rPr>
              <a:t>Documents courts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2800" dirty="0">
                <a:effectLst/>
                <a:latin typeface="Calibri" panose="020F0502020204030204" pitchFamily="34" charset="0"/>
                <a:ea typeface="Calibri" panose="020F0502020204030204" pitchFamily="34" charset="0"/>
                <a:cs typeface="Times New Roman" panose="02020603050405020304" pitchFamily="18" charset="0"/>
              </a:rPr>
              <a:t>Les compétences de l’esprit critique</a:t>
            </a:r>
          </a:p>
          <a:p>
            <a:pPr marL="342900" lvl="0" indent="-342900">
              <a:lnSpc>
                <a:spcPct val="107000"/>
              </a:lnSpc>
              <a:buFont typeface="Symbol" panose="05050102010706020507" pitchFamily="18" charset="2"/>
              <a:buChar char=""/>
            </a:pPr>
            <a:r>
              <a:rPr lang="fr-FR" sz="2800" dirty="0">
                <a:effectLst/>
                <a:latin typeface="Calibri" panose="020F0502020204030204" pitchFamily="34" charset="0"/>
                <a:ea typeface="Calibri" panose="020F0502020204030204" pitchFamily="34" charset="0"/>
                <a:cs typeface="Times New Roman" panose="02020603050405020304" pitchFamily="18" charset="0"/>
              </a:rPr>
              <a:t>Principes et modalités pédagogiques pour l’enseignement de l’esprit critique</a:t>
            </a:r>
          </a:p>
          <a:p>
            <a:pPr marL="342900" lvl="0" indent="-342900">
              <a:lnSpc>
                <a:spcPct val="107000"/>
              </a:lnSpc>
              <a:buFont typeface="Symbol" panose="05050102010706020507" pitchFamily="18" charset="2"/>
              <a:buChar char=""/>
            </a:pPr>
            <a:r>
              <a:rPr lang="fr-FR" sz="2800" dirty="0">
                <a:effectLst/>
                <a:latin typeface="Calibri" panose="020F0502020204030204" pitchFamily="34" charset="0"/>
                <a:ea typeface="Calibri" panose="020F0502020204030204" pitchFamily="34" charset="0"/>
                <a:cs typeface="Times New Roman" panose="02020603050405020304" pitchFamily="18" charset="0"/>
              </a:rPr>
              <a:t>Banque d’activités, Check-list pour la création et la sélection d’activités</a:t>
            </a:r>
            <a:r>
              <a:rPr lang="fr-FR" sz="2800" dirty="0">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https://www.reseau-canope.fr/conseil-scientifique-de-leducation-nationale-site-officiel/groupes-de-travail/gt8-developper-lesprit-critique.html</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F015804F-AD04-46D5-DE23-475596CD89BB}"/>
              </a:ext>
            </a:extLst>
          </p:cNvPr>
          <p:cNvPicPr>
            <a:picLocks noChangeAspect="1" noChangeArrowheads="1"/>
          </p:cNvPicPr>
          <p:nvPr/>
        </p:nvPicPr>
        <p:blipFill>
          <a:blip r:embed="rId3" cstate="print"/>
          <a:srcRect/>
          <a:stretch>
            <a:fillRect/>
          </a:stretch>
        </p:blipFill>
        <p:spPr bwMode="auto">
          <a:xfrm>
            <a:off x="8225001" y="1048213"/>
            <a:ext cx="3320228" cy="34670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98554"/>
            <a:ext cx="12135325" cy="2934627"/>
          </a:xfrm>
        </p:spPr>
        <p:txBody>
          <a:bodyPr>
            <a:normAutofit/>
          </a:bodyPr>
          <a:lstStyle/>
          <a:p>
            <a:pPr algn="just"/>
            <a:r>
              <a:rPr lang="fr-FR" sz="2800" dirty="0">
                <a:solidFill>
                  <a:srgbClr val="002060"/>
                </a:solidFill>
              </a:rPr>
              <a:t>« L’esprit critique, ce n’est pas seulement douter de tout, c’est savoir quand douter, pourquoi, et comment. C’est une attitude raisonnée face à l’information, qui mobilise des compétences cognitives et des dispositions personnelles. »</a:t>
            </a:r>
            <a:endParaRPr lang="fr-FR" sz="4500" b="1" dirty="0"/>
          </a:p>
          <a:p>
            <a:pPr marL="0" indent="0" algn="r">
              <a:buNone/>
            </a:pPr>
            <a:r>
              <a:rPr lang="fr-FR" sz="2400" b="1" dirty="0">
                <a:solidFill>
                  <a:srgbClr val="00B050"/>
                </a:solidFill>
              </a:rPr>
              <a:t>D’après Elena </a:t>
            </a:r>
            <a:r>
              <a:rPr lang="fr-FR" sz="2400" b="1" dirty="0" err="1">
                <a:solidFill>
                  <a:srgbClr val="00B050"/>
                </a:solidFill>
              </a:rPr>
              <a:t>Pasquinelli</a:t>
            </a:r>
            <a:r>
              <a:rPr lang="fr-FR" sz="2400" b="1" dirty="0">
                <a:solidFill>
                  <a:srgbClr val="00B050"/>
                </a:solidFill>
              </a:rPr>
              <a:t>  « Eduquer à l’esprit critique »</a:t>
            </a:r>
            <a:endParaRPr lang="fr-FR" sz="2400" dirty="0">
              <a:solidFill>
                <a:srgbClr val="00B050"/>
              </a:solidFill>
            </a:endParaRPr>
          </a:p>
        </p:txBody>
      </p:sp>
      <p:pic>
        <p:nvPicPr>
          <p:cNvPr id="3074" name="Picture 2" descr="Fake news, réseaux sociaux… « Je ne crois pas que la jeune génération soit de plus en plus stupide »">
            <a:extLst>
              <a:ext uri="{FF2B5EF4-FFF2-40B4-BE49-F238E27FC236}">
                <a16:creationId xmlns:a16="http://schemas.microsoft.com/office/drawing/2014/main" xmlns="" id="{718E0C5A-4C82-A0EA-AB84-D9D93A00F10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5570" y="0"/>
            <a:ext cx="3412274" cy="341227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a:extLst>
              <a:ext uri="{FF2B5EF4-FFF2-40B4-BE49-F238E27FC236}">
                <a16:creationId xmlns:a16="http://schemas.microsoft.com/office/drawing/2014/main" xmlns="" id="{F015804F-AD04-46D5-DE23-475596CD89BB}"/>
              </a:ext>
            </a:extLst>
          </p:cNvPr>
          <p:cNvPicPr>
            <a:picLocks noChangeAspect="1" noChangeArrowheads="1"/>
          </p:cNvPicPr>
          <p:nvPr/>
        </p:nvPicPr>
        <p:blipFill>
          <a:blip r:embed="rId4" cstate="print"/>
          <a:srcRect/>
          <a:stretch>
            <a:fillRect/>
          </a:stretch>
        </p:blipFill>
        <p:spPr bwMode="auto">
          <a:xfrm>
            <a:off x="6537450" y="-1"/>
            <a:ext cx="3320228" cy="34670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2DA35D1-B084-5124-2B5A-CC7BDDDBE9FB}"/>
              </a:ext>
            </a:extLst>
          </p:cNvPr>
          <p:cNvSpPr/>
          <p:nvPr/>
        </p:nvSpPr>
        <p:spPr>
          <a:xfrm>
            <a:off x="10938622" y="289034"/>
            <a:ext cx="1208690" cy="547851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23681617-DC81-49AD-B271-2089A6FBAF7B}"/>
              </a:ext>
            </a:extLst>
          </p:cNvPr>
          <p:cNvSpPr txBox="1"/>
          <p:nvPr/>
        </p:nvSpPr>
        <p:spPr>
          <a:xfrm>
            <a:off x="4973444" y="5910146"/>
            <a:ext cx="7218556" cy="646331"/>
          </a:xfrm>
          <a:prstGeom prst="rect">
            <a:avLst/>
          </a:prstGeom>
          <a:noFill/>
        </p:spPr>
        <p:txBody>
          <a:bodyPr wrap="square" rtlCol="0">
            <a:spAutoFit/>
          </a:bodyPr>
          <a:lstStyle/>
          <a:p>
            <a:pPr algn="ctr"/>
            <a:r>
              <a:rPr lang="fr-FR" dirty="0">
                <a:latin typeface="Arial" panose="020B0604020202020204" pitchFamily="34" charset="0"/>
                <a:cs typeface="Arial" panose="020B0604020202020204" pitchFamily="34" charset="0"/>
              </a:rPr>
              <a:t>« Compétences de l’esprit critique. Un référentiel pour l’enseignement de l’esprit critique » CSEN</a:t>
            </a:r>
          </a:p>
        </p:txBody>
      </p:sp>
      <p:pic>
        <p:nvPicPr>
          <p:cNvPr id="6" name="Image 5">
            <a:extLst>
              <a:ext uri="{FF2B5EF4-FFF2-40B4-BE49-F238E27FC236}">
                <a16:creationId xmlns:a16="http://schemas.microsoft.com/office/drawing/2014/main" xmlns="" id="{812F322A-6319-5FDA-79DD-9642778C46CF}"/>
              </a:ext>
            </a:extLst>
          </p:cNvPr>
          <p:cNvPicPr>
            <a:picLocks noChangeAspect="1"/>
          </p:cNvPicPr>
          <p:nvPr/>
        </p:nvPicPr>
        <p:blipFill>
          <a:blip r:embed="rId3" cstate="print"/>
          <a:stretch>
            <a:fillRect/>
          </a:stretch>
        </p:blipFill>
        <p:spPr>
          <a:xfrm>
            <a:off x="3080283" y="276968"/>
            <a:ext cx="7860197" cy="5481902"/>
          </a:xfrm>
          <a:prstGeom prst="rect">
            <a:avLst/>
          </a:prstGeom>
        </p:spPr>
      </p:pic>
      <p:grpSp>
        <p:nvGrpSpPr>
          <p:cNvPr id="16" name="Groupe 15">
            <a:extLst>
              <a:ext uri="{FF2B5EF4-FFF2-40B4-BE49-F238E27FC236}">
                <a16:creationId xmlns:a16="http://schemas.microsoft.com/office/drawing/2014/main" xmlns="" id="{AFE8D37A-3E91-C356-62CE-29F6AA5A609F}"/>
              </a:ext>
            </a:extLst>
          </p:cNvPr>
          <p:cNvGrpSpPr/>
          <p:nvPr/>
        </p:nvGrpSpPr>
        <p:grpSpPr>
          <a:xfrm>
            <a:off x="3080283" y="993781"/>
            <a:ext cx="2637183" cy="1325589"/>
            <a:chOff x="2165901" y="993781"/>
            <a:chExt cx="2637183" cy="1325589"/>
          </a:xfrm>
        </p:grpSpPr>
        <p:sp>
          <p:nvSpPr>
            <p:cNvPr id="8" name="ZoneTexte 7">
              <a:extLst>
                <a:ext uri="{FF2B5EF4-FFF2-40B4-BE49-F238E27FC236}">
                  <a16:creationId xmlns:a16="http://schemas.microsoft.com/office/drawing/2014/main" xmlns="" id="{44DDD1C0-86FA-99C7-C6DE-55694E416639}"/>
                </a:ext>
              </a:extLst>
            </p:cNvPr>
            <p:cNvSpPr txBox="1"/>
            <p:nvPr/>
          </p:nvSpPr>
          <p:spPr>
            <a:xfrm>
              <a:off x="2165901" y="993781"/>
              <a:ext cx="2637183" cy="523220"/>
            </a:xfrm>
            <a:prstGeom prst="rect">
              <a:avLst/>
            </a:prstGeom>
            <a:noFill/>
          </p:spPr>
          <p:txBody>
            <a:bodyPr wrap="square" lIns="91440" tIns="45720" rIns="91440" bIns="45720" rtlCol="0" anchor="t">
              <a:spAutoFit/>
            </a:bodyPr>
            <a:lstStyle/>
            <a:p>
              <a:r>
                <a:rPr lang="fr-FR" sz="1400">
                  <a:solidFill>
                    <a:schemeClr val="bg1"/>
                  </a:solidFill>
                </a:rPr>
                <a:t>Respect de la démarche scientifique</a:t>
              </a:r>
            </a:p>
          </p:txBody>
        </p:sp>
        <p:sp>
          <p:nvSpPr>
            <p:cNvPr id="9" name="Arc 8">
              <a:extLst>
                <a:ext uri="{FF2B5EF4-FFF2-40B4-BE49-F238E27FC236}">
                  <a16:creationId xmlns:a16="http://schemas.microsoft.com/office/drawing/2014/main" xmlns="" id="{0837E6A2-6B0C-6B6B-C323-0E18E55923B3}"/>
                </a:ext>
              </a:extLst>
            </p:cNvPr>
            <p:cNvSpPr/>
            <p:nvPr/>
          </p:nvSpPr>
          <p:spPr>
            <a:xfrm>
              <a:off x="3276795" y="1325457"/>
              <a:ext cx="483704" cy="993913"/>
            </a:xfrm>
            <a:prstGeom prst="arc">
              <a:avLst/>
            </a:prstGeom>
            <a:ln w="38100">
              <a:solidFill>
                <a:schemeClr val="bg1">
                  <a:alpha val="60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4" name="Groupe 13">
            <a:extLst>
              <a:ext uri="{FF2B5EF4-FFF2-40B4-BE49-F238E27FC236}">
                <a16:creationId xmlns:a16="http://schemas.microsoft.com/office/drawing/2014/main" xmlns="" id="{24875A83-37EF-551A-EB8C-7425BD273801}"/>
              </a:ext>
            </a:extLst>
          </p:cNvPr>
          <p:cNvGrpSpPr/>
          <p:nvPr/>
        </p:nvGrpSpPr>
        <p:grpSpPr>
          <a:xfrm>
            <a:off x="571171" y="105063"/>
            <a:ext cx="2014780" cy="2048388"/>
            <a:chOff x="-30997" y="528804"/>
            <a:chExt cx="2014780" cy="2048388"/>
          </a:xfrm>
        </p:grpSpPr>
        <p:grpSp>
          <p:nvGrpSpPr>
            <p:cNvPr id="12" name="Groupe 11">
              <a:extLst>
                <a:ext uri="{FF2B5EF4-FFF2-40B4-BE49-F238E27FC236}">
                  <a16:creationId xmlns:a16="http://schemas.microsoft.com/office/drawing/2014/main" xmlns="" id="{455EA334-984E-D7D8-560C-2F69A2801E32}"/>
                </a:ext>
              </a:extLst>
            </p:cNvPr>
            <p:cNvGrpSpPr/>
            <p:nvPr/>
          </p:nvGrpSpPr>
          <p:grpSpPr>
            <a:xfrm>
              <a:off x="557939" y="528804"/>
              <a:ext cx="836909" cy="726587"/>
              <a:chOff x="557939" y="528804"/>
              <a:chExt cx="836909" cy="726587"/>
            </a:xfrm>
          </p:grpSpPr>
          <p:sp>
            <p:nvSpPr>
              <p:cNvPr id="10" name="Triangle 9">
                <a:extLst>
                  <a:ext uri="{FF2B5EF4-FFF2-40B4-BE49-F238E27FC236}">
                    <a16:creationId xmlns:a16="http://schemas.microsoft.com/office/drawing/2014/main" xmlns="" id="{224B69D5-1B46-9123-B240-E1A503B298AB}"/>
                  </a:ext>
                </a:extLst>
              </p:cNvPr>
              <p:cNvSpPr/>
              <p:nvPr/>
            </p:nvSpPr>
            <p:spPr>
              <a:xfrm>
                <a:off x="557939" y="528804"/>
                <a:ext cx="836909" cy="726587"/>
              </a:xfrm>
              <a:prstGeom prst="triangle">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xmlns="" id="{DA76F695-E7AA-CF66-A170-6BA07FA58FA9}"/>
                  </a:ext>
                </a:extLst>
              </p:cNvPr>
              <p:cNvSpPr txBox="1"/>
              <p:nvPr/>
            </p:nvSpPr>
            <p:spPr>
              <a:xfrm>
                <a:off x="821410" y="670616"/>
                <a:ext cx="309966" cy="584775"/>
              </a:xfrm>
              <a:prstGeom prst="rect">
                <a:avLst/>
              </a:prstGeom>
              <a:noFill/>
            </p:spPr>
            <p:txBody>
              <a:bodyPr wrap="square" rtlCol="0">
                <a:spAutoFit/>
              </a:bodyPr>
              <a:lstStyle/>
              <a:p>
                <a:r>
                  <a:rPr lang="fr-FR" sz="3200" b="1">
                    <a:solidFill>
                      <a:srgbClr val="FF0000"/>
                    </a:solidFill>
                  </a:rPr>
                  <a:t>!</a:t>
                </a:r>
              </a:p>
            </p:txBody>
          </p:sp>
        </p:grpSp>
        <p:sp>
          <p:nvSpPr>
            <p:cNvPr id="13" name="ZoneTexte 12">
              <a:extLst>
                <a:ext uri="{FF2B5EF4-FFF2-40B4-BE49-F238E27FC236}">
                  <a16:creationId xmlns:a16="http://schemas.microsoft.com/office/drawing/2014/main" xmlns="" id="{AC902395-AD9B-A33F-44E5-20FA072970CD}"/>
                </a:ext>
              </a:extLst>
            </p:cNvPr>
            <p:cNvSpPr txBox="1"/>
            <p:nvPr/>
          </p:nvSpPr>
          <p:spPr>
            <a:xfrm>
              <a:off x="-30997" y="1376863"/>
              <a:ext cx="2014780" cy="1200329"/>
            </a:xfrm>
            <a:prstGeom prst="rect">
              <a:avLst/>
            </a:prstGeom>
            <a:noFill/>
          </p:spPr>
          <p:txBody>
            <a:bodyPr wrap="square" lIns="91440" tIns="45720" rIns="91440" bIns="45720" rtlCol="0" anchor="t">
              <a:spAutoFit/>
            </a:bodyPr>
            <a:lstStyle/>
            <a:p>
              <a:pPr algn="ctr"/>
              <a:r>
                <a:rPr lang="fr-FR" sz="2400" dirty="0">
                  <a:solidFill>
                    <a:srgbClr val="FF0000"/>
                  </a:solidFill>
                  <a:highlight>
                    <a:srgbClr val="FFFF00"/>
                  </a:highlight>
                </a:rPr>
                <a:t>Mythe de la méthode unique</a:t>
              </a:r>
            </a:p>
          </p:txBody>
        </p:sp>
      </p:grpSp>
      <p:grpSp>
        <p:nvGrpSpPr>
          <p:cNvPr id="17" name="Groupe 16">
            <a:extLst>
              <a:ext uri="{FF2B5EF4-FFF2-40B4-BE49-F238E27FC236}">
                <a16:creationId xmlns:a16="http://schemas.microsoft.com/office/drawing/2014/main" xmlns="" id="{141B6775-EE12-847A-CF4D-76C174AC75FF}"/>
              </a:ext>
            </a:extLst>
          </p:cNvPr>
          <p:cNvGrpSpPr/>
          <p:nvPr/>
        </p:nvGrpSpPr>
        <p:grpSpPr>
          <a:xfrm>
            <a:off x="9547694" y="987582"/>
            <a:ext cx="2252634" cy="1007347"/>
            <a:chOff x="8633312" y="987582"/>
            <a:chExt cx="2252634" cy="1007347"/>
          </a:xfrm>
        </p:grpSpPr>
        <p:sp>
          <p:nvSpPr>
            <p:cNvPr id="2" name="Arc 1">
              <a:extLst>
                <a:ext uri="{FF2B5EF4-FFF2-40B4-BE49-F238E27FC236}">
                  <a16:creationId xmlns:a16="http://schemas.microsoft.com/office/drawing/2014/main" xmlns="" id="{E938FA1E-0EB8-C627-B83A-58916C345F16}"/>
                </a:ext>
              </a:extLst>
            </p:cNvPr>
            <p:cNvSpPr/>
            <p:nvPr/>
          </p:nvSpPr>
          <p:spPr>
            <a:xfrm rot="3720000">
              <a:off x="8830907" y="1011706"/>
              <a:ext cx="785628" cy="1180818"/>
            </a:xfrm>
            <a:prstGeom prst="arc">
              <a:avLst/>
            </a:prstGeom>
            <a:ln w="38100">
              <a:solidFill>
                <a:schemeClr val="bg1">
                  <a:alpha val="60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a:extLst>
                <a:ext uri="{FF2B5EF4-FFF2-40B4-BE49-F238E27FC236}">
                  <a16:creationId xmlns:a16="http://schemas.microsoft.com/office/drawing/2014/main" xmlns="" id="{F6463088-3649-F1B0-05E8-E33B0F1E3F3D}"/>
                </a:ext>
              </a:extLst>
            </p:cNvPr>
            <p:cNvSpPr txBox="1"/>
            <p:nvPr/>
          </p:nvSpPr>
          <p:spPr>
            <a:xfrm>
              <a:off x="8684546" y="987582"/>
              <a:ext cx="2201400" cy="307777"/>
            </a:xfrm>
            <a:prstGeom prst="rect">
              <a:avLst/>
            </a:prstGeom>
            <a:noFill/>
          </p:spPr>
          <p:txBody>
            <a:bodyPr wrap="square" lIns="91440" tIns="45720" rIns="91440" bIns="45720" rtlCol="0" anchor="t">
              <a:spAutoFit/>
            </a:bodyPr>
            <a:lstStyle/>
            <a:p>
              <a:r>
                <a:rPr lang="fr-FR" sz="1400">
                  <a:solidFill>
                    <a:schemeClr val="bg1"/>
                  </a:solidFill>
                </a:rPr>
                <a:t>Révision par les paires</a:t>
              </a:r>
              <a:endParaRPr lang="fr-FR">
                <a:solidFill>
                  <a:schemeClr val="bg1"/>
                </a:solidFill>
              </a:endParaRPr>
            </a:p>
          </p:txBody>
        </p:sp>
      </p:grpSp>
      <p:grpSp>
        <p:nvGrpSpPr>
          <p:cNvPr id="18" name="Groupe 17">
            <a:extLst>
              <a:ext uri="{FF2B5EF4-FFF2-40B4-BE49-F238E27FC236}">
                <a16:creationId xmlns:a16="http://schemas.microsoft.com/office/drawing/2014/main" xmlns="" id="{30AA3CE4-E851-2601-F5AC-19E5632966A2}"/>
              </a:ext>
            </a:extLst>
          </p:cNvPr>
          <p:cNvGrpSpPr/>
          <p:nvPr/>
        </p:nvGrpSpPr>
        <p:grpSpPr>
          <a:xfrm>
            <a:off x="9093857" y="4689759"/>
            <a:ext cx="2605581" cy="1026173"/>
            <a:chOff x="8179475" y="4689759"/>
            <a:chExt cx="2605581" cy="1026173"/>
          </a:xfrm>
        </p:grpSpPr>
        <p:sp>
          <p:nvSpPr>
            <p:cNvPr id="3" name="Arc 2">
              <a:extLst>
                <a:ext uri="{FF2B5EF4-FFF2-40B4-BE49-F238E27FC236}">
                  <a16:creationId xmlns:a16="http://schemas.microsoft.com/office/drawing/2014/main" xmlns="" id="{04050CA6-3D74-B4B2-71E1-B41902C26CA9}"/>
                </a:ext>
              </a:extLst>
            </p:cNvPr>
            <p:cNvSpPr/>
            <p:nvPr/>
          </p:nvSpPr>
          <p:spPr>
            <a:xfrm rot="8700000">
              <a:off x="8179475" y="4689759"/>
              <a:ext cx="483704" cy="993913"/>
            </a:xfrm>
            <a:prstGeom prst="arc">
              <a:avLst/>
            </a:prstGeom>
            <a:ln w="38100">
              <a:solidFill>
                <a:schemeClr val="bg1">
                  <a:alpha val="60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a16="http://schemas.microsoft.com/office/drawing/2014/main" xmlns="" id="{0BFC5325-932B-5619-4257-FEA9B26351F9}"/>
                </a:ext>
              </a:extLst>
            </p:cNvPr>
            <p:cNvSpPr txBox="1"/>
            <p:nvPr/>
          </p:nvSpPr>
          <p:spPr>
            <a:xfrm>
              <a:off x="8793863" y="5192712"/>
              <a:ext cx="1991193" cy="523220"/>
            </a:xfrm>
            <a:prstGeom prst="rect">
              <a:avLst/>
            </a:prstGeom>
            <a:noFill/>
          </p:spPr>
          <p:txBody>
            <a:bodyPr wrap="square" lIns="91440" tIns="45720" rIns="91440" bIns="45720" rtlCol="0" anchor="t">
              <a:spAutoFit/>
            </a:bodyPr>
            <a:lstStyle/>
            <a:p>
              <a:r>
                <a:rPr lang="fr-FR" sz="1400">
                  <a:solidFill>
                    <a:schemeClr val="bg1"/>
                  </a:solidFill>
                </a:rPr>
                <a:t>Dimension sociale, Controverses</a:t>
              </a:r>
              <a:endParaRPr lang="fr-FR">
                <a:solidFill>
                  <a:schemeClr val="bg1"/>
                </a:solidFill>
              </a:endParaRPr>
            </a:p>
          </p:txBody>
        </p:sp>
      </p:grpSp>
      <p:sp>
        <p:nvSpPr>
          <p:cNvPr id="19" name="Rectangle 18"/>
          <p:cNvSpPr/>
          <p:nvPr/>
        </p:nvSpPr>
        <p:spPr>
          <a:xfrm>
            <a:off x="0" y="2310187"/>
            <a:ext cx="2968283" cy="3847207"/>
          </a:xfrm>
          <a:prstGeom prst="rect">
            <a:avLst/>
          </a:prstGeom>
        </p:spPr>
        <p:txBody>
          <a:bodyPr wrap="square">
            <a:spAutoFit/>
          </a:bodyPr>
          <a:lstStyle/>
          <a:p>
            <a:pPr algn="ctr"/>
            <a:r>
              <a:rPr lang="fr-FR" sz="2200" b="1" dirty="0">
                <a:solidFill>
                  <a:srgbClr val="002060"/>
                </a:solidFill>
                <a:latin typeface="Calibri" pitchFamily="34" charset="0"/>
                <a:ea typeface="Calibri" pitchFamily="34" charset="0"/>
                <a:cs typeface="Calibri" pitchFamily="34" charset="0"/>
              </a:rPr>
              <a:t>Capacité de calibrer correctement la confiance que l'on a dans certaines informations, grâce à un processus d'évaluation de la qualité épistémique de ces mêmes informations, en vue de prendre une décision</a:t>
            </a:r>
            <a:r>
              <a:rPr lang="fr-FR" sz="2400" dirty="0">
                <a:solidFill>
                  <a:srgbClr val="002060"/>
                </a:solidFill>
                <a:latin typeface="Calibri" pitchFamily="34" charset="0"/>
                <a:ea typeface="Calibri" pitchFamily="34" charset="0"/>
                <a:cs typeface="Calibri" pitchFamily="34" charset="0"/>
              </a:rPr>
              <a:t>. </a:t>
            </a:r>
          </a:p>
        </p:txBody>
      </p:sp>
    </p:spTree>
    <p:extLst>
      <p:ext uri="{BB962C8B-B14F-4D97-AF65-F5344CB8AC3E}">
        <p14:creationId xmlns:p14="http://schemas.microsoft.com/office/powerpoint/2010/main" xmlns="" val="17962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61" y="1580060"/>
            <a:ext cx="11913660" cy="5898987"/>
          </a:xfrm>
          <a:prstGeom prst="rect">
            <a:avLst/>
          </a:prstGeom>
        </p:spPr>
        <p:txBody>
          <a:bodyPr wrap="square">
            <a:spAutoFit/>
          </a:bodyPr>
          <a:lstStyle/>
          <a:p>
            <a:pPr marL="457200" indent="-457200" algn="just">
              <a:lnSpc>
                <a:spcPct val="107000"/>
              </a:lnSpc>
              <a:spcAft>
                <a:spcPts val="800"/>
              </a:spcAft>
              <a:buFont typeface="Arial"/>
              <a:buChar char="•"/>
            </a:pPr>
            <a:r>
              <a:rPr lang="fr-FR" sz="2800" b="1" dirty="0">
                <a:solidFill>
                  <a:srgbClr val="002060"/>
                </a:solidFill>
                <a:cs typeface="Calibri"/>
              </a:rPr>
              <a:t>Guillaume Lecointre</a:t>
            </a:r>
            <a:r>
              <a:rPr lang="fr-FR" sz="2800" dirty="0">
                <a:solidFill>
                  <a:srgbClr val="002060"/>
                </a:solidFill>
                <a:cs typeface="Calibri"/>
              </a:rPr>
              <a:t>, propose les distinctions suivantes :</a:t>
            </a:r>
            <a:r>
              <a:rPr lang="fr-FR" sz="2800" dirty="0">
                <a:solidFill>
                  <a:srgbClr val="002060"/>
                </a:solidFill>
              </a:rPr>
              <a:t> </a:t>
            </a:r>
            <a:endParaRPr lang="fr-FR" sz="2800" dirty="0">
              <a:solidFill>
                <a:srgbClr val="002060"/>
              </a:solidFill>
              <a:ea typeface="Calibri" panose="020F0502020204030204" pitchFamily="34" charset="0"/>
              <a:cs typeface="Times New Roman" panose="02020603050405020304" pitchFamily="18" charset="0"/>
            </a:endParaRPr>
          </a:p>
          <a:p>
            <a:pPr marL="360363" algn="just">
              <a:lnSpc>
                <a:spcPct val="107000"/>
              </a:lnSpc>
              <a:spcAft>
                <a:spcPts val="800"/>
              </a:spcAft>
            </a:pPr>
            <a:endParaRPr lang="fr-FR" sz="2000" dirty="0">
              <a:solidFill>
                <a:srgbClr val="002060"/>
              </a:solidFill>
              <a:ea typeface="Calibri" panose="020F0502020204030204" pitchFamily="34" charset="0"/>
              <a:cs typeface="Times New Roman" panose="02020603050405020304" pitchFamily="18" charset="0"/>
            </a:endParaRPr>
          </a:p>
          <a:p>
            <a:pPr marL="892175" indent="360363">
              <a:lnSpc>
                <a:spcPct val="107000"/>
              </a:lnSpc>
              <a:spcAft>
                <a:spcPts val="800"/>
              </a:spcAft>
              <a:buFont typeface="Wingdings" charset="2"/>
              <a:buChar char="Ø"/>
            </a:pPr>
            <a:r>
              <a:rPr lang="fr-FR" sz="2800" b="1" dirty="0">
                <a:solidFill>
                  <a:srgbClr val="002060"/>
                </a:solidFill>
                <a:ea typeface="Calibri" panose="020F0502020204030204" pitchFamily="34" charset="0"/>
                <a:cs typeface="Times New Roman" panose="02020603050405020304" pitchFamily="18" charset="0"/>
              </a:rPr>
              <a:t>Savoir</a:t>
            </a:r>
            <a:r>
              <a:rPr lang="fr-FR" sz="2800" dirty="0">
                <a:solidFill>
                  <a:srgbClr val="002060"/>
                </a:solidFill>
                <a:ea typeface="Calibri" panose="020F0502020204030204" pitchFamily="34" charset="0"/>
                <a:cs typeface="Times New Roman" panose="02020603050405020304" pitchFamily="18" charset="0"/>
              </a:rPr>
              <a:t> est fondé sur des faits vérifiables. </a:t>
            </a:r>
          </a:p>
          <a:p>
            <a:pPr marL="892175" indent="360363">
              <a:lnSpc>
                <a:spcPct val="107000"/>
              </a:lnSpc>
              <a:spcAft>
                <a:spcPts val="800"/>
              </a:spcAft>
              <a:buFont typeface="Wingdings" charset="2"/>
              <a:buChar char="Ø"/>
            </a:pPr>
            <a:r>
              <a:rPr lang="fr-FR" sz="2800" b="1" dirty="0">
                <a:solidFill>
                  <a:srgbClr val="002060"/>
                </a:solidFill>
                <a:ea typeface="Calibri" panose="020F0502020204030204" pitchFamily="34" charset="0"/>
                <a:cs typeface="Times New Roman" panose="02020603050405020304" pitchFamily="18" charset="0"/>
              </a:rPr>
              <a:t>Opinion</a:t>
            </a:r>
            <a:r>
              <a:rPr lang="fr-FR" sz="2800" dirty="0">
                <a:solidFill>
                  <a:srgbClr val="002060"/>
                </a:solidFill>
                <a:ea typeface="Calibri" panose="020F0502020204030204" pitchFamily="34" charset="0"/>
                <a:cs typeface="Times New Roman" panose="02020603050405020304" pitchFamily="18" charset="0"/>
              </a:rPr>
              <a:t> est un jugement personnel qui n’est pas vérifiable.</a:t>
            </a:r>
          </a:p>
          <a:p>
            <a:pPr marL="1349375" indent="-457200">
              <a:lnSpc>
                <a:spcPct val="107000"/>
              </a:lnSpc>
              <a:spcAft>
                <a:spcPts val="800"/>
              </a:spcAft>
              <a:buFont typeface="Wingdings" charset="2"/>
              <a:buChar char="Ø"/>
            </a:pPr>
            <a:r>
              <a:rPr lang="fr-FR" sz="2800" b="1" dirty="0">
                <a:solidFill>
                  <a:srgbClr val="002060"/>
                </a:solidFill>
                <a:ea typeface="Calibri" panose="020F0502020204030204" pitchFamily="34" charset="0"/>
                <a:cs typeface="Times New Roman" panose="02020603050405020304" pitchFamily="18" charset="0"/>
              </a:rPr>
              <a:t>Croyance</a:t>
            </a:r>
            <a:r>
              <a:rPr lang="fr-FR" sz="2800" dirty="0">
                <a:solidFill>
                  <a:srgbClr val="002060"/>
                </a:solidFill>
                <a:ea typeface="Calibri" panose="020F0502020204030204" pitchFamily="34" charset="0"/>
                <a:cs typeface="Times New Roman" panose="02020603050405020304" pitchFamily="18" charset="0"/>
              </a:rPr>
              <a:t> est basée sur des faits non-vérifiables.</a:t>
            </a:r>
          </a:p>
          <a:p>
            <a:pPr marL="892175">
              <a:lnSpc>
                <a:spcPct val="107000"/>
              </a:lnSpc>
              <a:spcAft>
                <a:spcPts val="800"/>
              </a:spcAft>
            </a:pPr>
            <a:endParaRPr lang="fr-FR" dirty="0"/>
          </a:p>
          <a:p>
            <a:pPr marL="52388">
              <a:lnSpc>
                <a:spcPct val="107000"/>
              </a:lnSpc>
              <a:spcAft>
                <a:spcPts val="800"/>
              </a:spcAft>
            </a:pPr>
            <a:r>
              <a:rPr lang="fr-FR" sz="2800" dirty="0"/>
              <a:t>« La confusion entre ces notions est au cœur des dérives pseudo-scientifiques »</a:t>
            </a:r>
            <a:endParaRPr lang="fr-FR" sz="2800" dirty="0">
              <a:solidFill>
                <a:srgbClr val="002060"/>
              </a:solidFill>
              <a:ea typeface="Calibri" panose="020F0502020204030204" pitchFamily="34" charset="0"/>
              <a:cs typeface="Calibri"/>
            </a:endParaRPr>
          </a:p>
          <a:p>
            <a:pPr algn="just">
              <a:lnSpc>
                <a:spcPct val="107000"/>
              </a:lnSpc>
              <a:spcAft>
                <a:spcPts val="800"/>
              </a:spcAft>
            </a:pPr>
            <a:r>
              <a:rPr lang="fr-FR" sz="2800" b="1" strike="sngStrike" dirty="0">
                <a:solidFill>
                  <a:srgbClr val="FF0000"/>
                </a:solidFill>
                <a:cs typeface="Calibri"/>
              </a:rPr>
              <a:t> </a:t>
            </a:r>
            <a:endParaRPr lang="fr-FR" sz="2800" b="1" strike="sngStrike" dirty="0">
              <a:solidFill>
                <a:srgbClr val="FF0000"/>
              </a:solidFill>
              <a:ea typeface="Calibri" panose="020F0502020204030204" pitchFamily="34" charset="0"/>
              <a:cs typeface="Calibri"/>
            </a:endParaRPr>
          </a:p>
          <a:p>
            <a:pPr marL="571500" indent="-571500">
              <a:lnSpc>
                <a:spcPct val="107000"/>
              </a:lnSpc>
              <a:spcAft>
                <a:spcPts val="800"/>
              </a:spcAft>
              <a:buFont typeface="Arial" panose="020B0604020202020204" pitchFamily="34" charset="0"/>
              <a:buChar char="•"/>
            </a:pP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19038" y="0"/>
            <a:ext cx="1972962" cy="2656703"/>
          </a:xfrm>
          <a:prstGeom prst="rect">
            <a:avLst/>
          </a:prstGeom>
          <a:noFill/>
          <a:ln>
            <a:noFill/>
          </a:ln>
        </p:spPr>
      </p:pic>
      <p:pic>
        <p:nvPicPr>
          <p:cNvPr id="1026" name="Picture 2" descr="Guillaume Lecointre — Wikipédia">
            <a:extLst>
              <a:ext uri="{FF2B5EF4-FFF2-40B4-BE49-F238E27FC236}">
                <a16:creationId xmlns:a16="http://schemas.microsoft.com/office/drawing/2014/main" xmlns="" id="{B9C87D7F-F5BE-4F35-8CEA-DE2DEDB5E99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10162" y="1"/>
            <a:ext cx="1112098" cy="15204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1">
            <a:extLst>
              <a:ext uri="{FF2B5EF4-FFF2-40B4-BE49-F238E27FC236}">
                <a16:creationId xmlns:a16="http://schemas.microsoft.com/office/drawing/2014/main" xmlns="" id="{D97F20A2-30B9-63BB-89CC-7610C5EFABC1}"/>
              </a:ext>
            </a:extLst>
          </p:cNvPr>
          <p:cNvSpPr txBox="1">
            <a:spLocks/>
          </p:cNvSpPr>
          <p:nvPr/>
        </p:nvSpPr>
        <p:spPr>
          <a:xfrm>
            <a:off x="233638" y="199987"/>
            <a:ext cx="6737005" cy="725046"/>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noProof="1"/>
              <a:t>Mais PAS QUE...</a:t>
            </a:r>
          </a:p>
        </p:txBody>
      </p:sp>
      <p:sp>
        <p:nvSpPr>
          <p:cNvPr id="6" name="ZoneTexte 5">
            <a:extLst>
              <a:ext uri="{FF2B5EF4-FFF2-40B4-BE49-F238E27FC236}">
                <a16:creationId xmlns:a16="http://schemas.microsoft.com/office/drawing/2014/main" xmlns="" id="{33CD264B-592E-2C2F-F959-5BBC305A82C7}"/>
              </a:ext>
            </a:extLst>
          </p:cNvPr>
          <p:cNvSpPr txBox="1"/>
          <p:nvPr/>
        </p:nvSpPr>
        <p:spPr>
          <a:xfrm>
            <a:off x="132906" y="764629"/>
            <a:ext cx="8926033" cy="669863"/>
          </a:xfrm>
          <a:prstGeom prst="rect">
            <a:avLst/>
          </a:prstGeom>
          <a:noFill/>
        </p:spPr>
        <p:txBody>
          <a:bodyPr wrap="square">
            <a:spAutoFit/>
          </a:bodyPr>
          <a:lstStyle/>
          <a:p>
            <a:pPr algn="just">
              <a:lnSpc>
                <a:spcPct val="107000"/>
              </a:lnSpc>
              <a:spcAft>
                <a:spcPts val="800"/>
              </a:spcAft>
            </a:pPr>
            <a:r>
              <a:rPr lang="fr-FR" sz="1800" b="1" dirty="0">
                <a:latin typeface="Calibri" panose="020F0502020204030204" pitchFamily="34" charset="0"/>
                <a:ea typeface="Calibri" panose="020F0502020204030204" pitchFamily="34" charset="0"/>
                <a:cs typeface="Times New Roman" panose="02020603050405020304" pitchFamily="18" charset="0"/>
              </a:rPr>
              <a:t>Savoirs, opinions, croyances </a:t>
            </a:r>
            <a:r>
              <a:rPr lang="fr-FR" sz="1800" dirty="0">
                <a:latin typeface="Calibri" panose="020F0502020204030204" pitchFamily="34" charset="0"/>
                <a:ea typeface="Calibri" panose="020F0502020204030204" pitchFamily="34" charset="0"/>
                <a:cs typeface="Times New Roman" panose="02020603050405020304" pitchFamily="18" charset="0"/>
              </a:rPr>
              <a:t>:</a:t>
            </a:r>
            <a:r>
              <a:rPr lang="fr-FR" sz="1800" b="1" dirty="0"/>
              <a:t> </a:t>
            </a:r>
            <a:r>
              <a:rPr lang="fr-FR" sz="1800" dirty="0">
                <a:latin typeface="Calibri"/>
                <a:cs typeface="Calibri"/>
              </a:rPr>
              <a:t>une réponse laïque et didactique aux contestations de la science en classe de </a:t>
            </a:r>
            <a:r>
              <a:rPr lang="fr-FR" sz="1800" b="1" dirty="0">
                <a:latin typeface="Calibri"/>
                <a:cs typeface="Calibri"/>
              </a:rPr>
              <a:t>Guillaume Lecointre</a:t>
            </a:r>
            <a:r>
              <a:rPr lang="fr-FR" sz="1800" dirty="0">
                <a:latin typeface="Calibri"/>
                <a:cs typeface="Calibri"/>
              </a:rPr>
              <a:t>, 2018 </a:t>
            </a:r>
            <a:r>
              <a:rPr lang="fr-FR" sz="1800" dirty="0"/>
              <a:t> </a:t>
            </a: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715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76484" cy="1080654"/>
          </a:xfrm>
        </p:spPr>
        <p:txBody>
          <a:bodyPr/>
          <a:lstStyle/>
          <a:p>
            <a:r>
              <a:rPr lang="fr-FR" b="1" dirty="0"/>
              <a:t> </a:t>
            </a:r>
            <a:r>
              <a:rPr b="1"/>
              <a:t>Un </a:t>
            </a:r>
            <a:r>
              <a:rPr b="1" dirty="0"/>
              <a:t>cadre </a:t>
            </a:r>
            <a:r>
              <a:rPr b="1" dirty="0" err="1"/>
              <a:t>institutionnel</a:t>
            </a:r>
            <a:r>
              <a:rPr b="1" dirty="0"/>
              <a:t> </a:t>
            </a:r>
            <a:r>
              <a:rPr b="1" dirty="0" err="1"/>
              <a:t>renforcé</a:t>
            </a:r>
            <a:endParaRPr b="1" dirty="0"/>
          </a:p>
        </p:txBody>
      </p:sp>
      <p:sp>
        <p:nvSpPr>
          <p:cNvPr id="3" name="Content Placeholder 2"/>
          <p:cNvSpPr>
            <a:spLocks noGrp="1"/>
          </p:cNvSpPr>
          <p:nvPr>
            <p:ph idx="1"/>
          </p:nvPr>
        </p:nvSpPr>
        <p:spPr>
          <a:xfrm>
            <a:off x="221672" y="761999"/>
            <a:ext cx="11970328" cy="5361709"/>
          </a:xfrm>
        </p:spPr>
        <p:txBody>
          <a:bodyPr>
            <a:noAutofit/>
          </a:bodyPr>
          <a:lstStyle/>
          <a:p>
            <a:pPr marL="0" indent="0">
              <a:buNone/>
            </a:pPr>
            <a:endParaRPr lang="fr-FR" sz="2800" b="1" noProof="1">
              <a:solidFill>
                <a:srgbClr val="002060"/>
              </a:solidFill>
            </a:endParaRPr>
          </a:p>
          <a:p>
            <a:pPr marL="0" indent="0">
              <a:buNone/>
            </a:pPr>
            <a:r>
              <a:rPr lang="fr-FR" sz="2800" b="1" noProof="1">
                <a:solidFill>
                  <a:srgbClr val="002060"/>
                </a:solidFill>
              </a:rPr>
              <a:t>Socle commun de connaissances, de compétences et de culture (2015) – Domaine 3 </a:t>
            </a:r>
            <a:r>
              <a:rPr lang="fr-FR" sz="2800" noProof="1">
                <a:solidFill>
                  <a:srgbClr val="002060"/>
                </a:solidFill>
              </a:rPr>
              <a:t>:</a:t>
            </a:r>
          </a:p>
          <a:p>
            <a:r>
              <a:rPr lang="fr-FR" noProof="1">
                <a:solidFill>
                  <a:srgbClr val="002060"/>
                </a:solidFill>
              </a:rPr>
              <a:t>« Exercer son esprit critique, faire preuve de réflexion et de discernement. »</a:t>
            </a:r>
          </a:p>
          <a:p>
            <a:r>
              <a:rPr lang="fr-FR" noProof="1">
                <a:solidFill>
                  <a:srgbClr val="002060"/>
                </a:solidFill>
              </a:rPr>
              <a:t>« Être capable de juger de la pertinence d’une information. »</a:t>
            </a:r>
          </a:p>
          <a:p>
            <a:pPr marL="0" indent="0">
              <a:buNone/>
            </a:pPr>
            <a:endParaRPr lang="fr-FR" sz="1000" b="1" noProof="1">
              <a:solidFill>
                <a:srgbClr val="002060"/>
              </a:solidFill>
            </a:endParaRPr>
          </a:p>
          <a:p>
            <a:pPr marL="0" indent="0">
              <a:buNone/>
            </a:pPr>
            <a:r>
              <a:rPr lang="fr-FR" sz="2800" b="1" noProof="1">
                <a:solidFill>
                  <a:srgbClr val="002060"/>
                </a:solidFill>
              </a:rPr>
              <a:t>Programmes du lycée (2020) :</a:t>
            </a:r>
          </a:p>
          <a:p>
            <a:r>
              <a:rPr lang="fr-FR" noProof="1">
                <a:solidFill>
                  <a:schemeClr val="accent1">
                    <a:lumMod val="75000"/>
                  </a:schemeClr>
                </a:solidFill>
              </a:rPr>
              <a:t>« Distinguer ce qui relève d’une observation, d’un fait, d’un modèle ou d’une théorie. »</a:t>
            </a:r>
          </a:p>
          <a:p>
            <a:r>
              <a:rPr lang="fr-FR" sz="2400" noProof="1">
                <a:solidFill>
                  <a:schemeClr val="accent1">
                    <a:lumMod val="75000"/>
                  </a:schemeClr>
                </a:solidFill>
              </a:rPr>
              <a:t> </a:t>
            </a:r>
            <a:r>
              <a:rPr lang="fr-FR" noProof="1">
                <a:solidFill>
                  <a:schemeClr val="accent1">
                    <a:lumMod val="75000"/>
                  </a:schemeClr>
                </a:solidFill>
              </a:rPr>
              <a:t>« Distinguer un raisonnement scientifique d’une opinion. »</a:t>
            </a:r>
            <a:endParaRPr lang="fr-FR" dirty="0">
              <a:solidFill>
                <a:schemeClr val="accent1">
                  <a:lumMod val="75000"/>
                </a:schemeClr>
              </a:solidFill>
            </a:endParaRPr>
          </a:p>
          <a:p>
            <a:r>
              <a:rPr lang="fr-FR" dirty="0">
                <a:solidFill>
                  <a:schemeClr val="accent1">
                    <a:lumMod val="75000"/>
                  </a:schemeClr>
                </a:solidFill>
              </a:rPr>
              <a:t>« Contribuer au développement en chaque élève d’un esprit rationnel, autonome et éclairé́, capable d’exercer une analyse critique face aux fausses informations et aux rumeurs. »</a:t>
            </a:r>
          </a:p>
          <a:p>
            <a:endParaRPr lang="fr-FR" sz="1000" noProof="1">
              <a:solidFill>
                <a:srgbClr val="002060"/>
              </a:solidFill>
            </a:endParaRPr>
          </a:p>
          <a:p>
            <a:pPr marL="0" indent="0">
              <a:buNone/>
            </a:pPr>
            <a:r>
              <a:rPr lang="fr-FR" sz="2800" b="1" noProof="1">
                <a:solidFill>
                  <a:srgbClr val="002060"/>
                </a:solidFill>
              </a:rPr>
              <a:t>CSP (Conseil Supérieur des Programmes), proposition 2025 :</a:t>
            </a:r>
          </a:p>
          <a:p>
            <a:pPr marL="0" indent="0" algn="just">
              <a:buNone/>
            </a:pPr>
            <a:r>
              <a:rPr lang="fr-FR" sz="2800" noProof="1">
                <a:solidFill>
                  <a:srgbClr val="002060"/>
                </a:solidFill>
              </a:rPr>
              <a:t> </a:t>
            </a:r>
            <a:r>
              <a:rPr lang="fr-FR" noProof="1">
                <a:solidFill>
                  <a:srgbClr val="002060"/>
                </a:solidFill>
              </a:rPr>
              <a:t>« Adopter une attitude critique face à l’information scientifique, distinguer faits, hypothèses, opinions et croyances. »   </a:t>
            </a:r>
            <a:r>
              <a:rPr lang="fr-FR" sz="1600" noProof="1">
                <a:solidFill>
                  <a:schemeClr val="tx1"/>
                </a:solidFill>
                <a:hlinkClick r:id="rId3">
                  <a:extLst>
                    <a:ext uri="{A12FA001-AC4F-418D-AE19-62706E023703}">
                      <ahyp:hlinkClr xmlns:ahyp="http://schemas.microsoft.com/office/drawing/2018/hyperlinkcolor" xmlns="" val="tx"/>
                    </a:ext>
                  </a:extLst>
                </a:hlinkClick>
              </a:rPr>
              <a:t>https://www.education.gouv.fr/media/226765/download</a:t>
            </a:r>
            <a:endParaRPr lang="fr-FR" sz="1600" noProof="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66" y="-195505"/>
            <a:ext cx="8534400" cy="1507067"/>
          </a:xfrm>
        </p:spPr>
        <p:txBody>
          <a:bodyPr/>
          <a:lstStyle/>
          <a:p>
            <a:r>
              <a:rPr lang="fr-FR" b="1" noProof="1"/>
              <a:t>Définitions essentielles (Lecointre)</a:t>
            </a:r>
          </a:p>
        </p:txBody>
      </p:sp>
      <p:sp>
        <p:nvSpPr>
          <p:cNvPr id="3" name="Content Placeholder 2"/>
          <p:cNvSpPr>
            <a:spLocks noGrp="1"/>
          </p:cNvSpPr>
          <p:nvPr>
            <p:ph idx="1"/>
          </p:nvPr>
        </p:nvSpPr>
        <p:spPr>
          <a:xfrm>
            <a:off x="289932" y="959005"/>
            <a:ext cx="11902068" cy="5597912"/>
          </a:xfrm>
        </p:spPr>
        <p:txBody>
          <a:bodyPr>
            <a:noAutofit/>
          </a:bodyPr>
          <a:lstStyle/>
          <a:p>
            <a:pPr>
              <a:buNone/>
            </a:pPr>
            <a:r>
              <a:rPr lang="fr-FR" sz="2400" b="1" noProof="1">
                <a:solidFill>
                  <a:srgbClr val="00B050"/>
                </a:solidFill>
              </a:rPr>
              <a:t>Guillaume Lecointre (2021) propose les distinctions suivantes :</a:t>
            </a:r>
          </a:p>
          <a:p>
            <a:endParaRPr lang="fr-FR" sz="2400" b="1" noProof="1"/>
          </a:p>
          <a:p>
            <a:r>
              <a:rPr lang="fr-FR" sz="2400" b="1" noProof="1">
                <a:solidFill>
                  <a:schemeClr val="tx1"/>
                </a:solidFill>
              </a:rPr>
              <a:t>Fait</a:t>
            </a:r>
            <a:r>
              <a:rPr lang="fr-FR" sz="2400" b="1" noProof="1"/>
              <a:t> : </a:t>
            </a:r>
            <a:r>
              <a:rPr lang="fr-FR" sz="2400" b="1" noProof="1">
                <a:solidFill>
                  <a:schemeClr val="accent1">
                    <a:lumMod val="75000"/>
                  </a:schemeClr>
                </a:solidFill>
              </a:rPr>
              <a:t>élément observable, reproductible, indépendant de la croyance.</a:t>
            </a:r>
          </a:p>
          <a:p>
            <a:r>
              <a:rPr lang="fr-FR" sz="2400" b="1" noProof="1">
                <a:solidFill>
                  <a:schemeClr val="tx1"/>
                </a:solidFill>
              </a:rPr>
              <a:t>Hypothèse</a:t>
            </a:r>
            <a:r>
              <a:rPr lang="fr-FR" sz="2400" b="1" noProof="1"/>
              <a:t> : </a:t>
            </a:r>
            <a:r>
              <a:rPr lang="fr-FR" sz="2400" b="1" noProof="1">
                <a:solidFill>
                  <a:schemeClr val="accent1">
                    <a:lumMod val="75000"/>
                  </a:schemeClr>
                </a:solidFill>
              </a:rPr>
              <a:t>proposition explicative temporaire, testable par l’expérience.</a:t>
            </a:r>
          </a:p>
          <a:p>
            <a:r>
              <a:rPr lang="fr-FR" sz="2400" b="1" noProof="1">
                <a:solidFill>
                  <a:schemeClr val="tx1"/>
                </a:solidFill>
              </a:rPr>
              <a:t>Opinion </a:t>
            </a:r>
            <a:r>
              <a:rPr lang="fr-FR" sz="2400" b="1" noProof="1"/>
              <a:t>: </a:t>
            </a:r>
            <a:r>
              <a:rPr lang="fr-FR" sz="2400" b="1" noProof="1">
                <a:solidFill>
                  <a:schemeClr val="accent1">
                    <a:lumMod val="75000"/>
                  </a:schemeClr>
                </a:solidFill>
              </a:rPr>
              <a:t>jugement personnel, non fondé sur une démonstration rigoureuse</a:t>
            </a:r>
            <a:r>
              <a:rPr lang="fr-FR" sz="2400" b="1" noProof="1"/>
              <a:t>.</a:t>
            </a:r>
          </a:p>
          <a:p>
            <a:r>
              <a:rPr lang="fr-FR" sz="2400" b="1" noProof="1">
                <a:solidFill>
                  <a:schemeClr val="tx1"/>
                </a:solidFill>
              </a:rPr>
              <a:t>Croyance</a:t>
            </a:r>
            <a:r>
              <a:rPr lang="fr-FR" sz="2400" b="1" noProof="1"/>
              <a:t> : </a:t>
            </a:r>
            <a:r>
              <a:rPr lang="fr-FR" sz="2400" b="1" noProof="1">
                <a:solidFill>
                  <a:schemeClr val="accent1">
                    <a:lumMod val="75000"/>
                  </a:schemeClr>
                </a:solidFill>
              </a:rPr>
              <a:t>adhésion sans preuve, non falsifiable.</a:t>
            </a:r>
          </a:p>
          <a:p>
            <a:endParaRPr lang="fr-FR" sz="2400" b="1" noProof="1"/>
          </a:p>
          <a:p>
            <a:pPr>
              <a:buNone/>
            </a:pPr>
            <a:r>
              <a:rPr lang="fr-FR" sz="2400" b="1" noProof="1">
                <a:solidFill>
                  <a:schemeClr val="tx1"/>
                </a:solidFill>
              </a:rPr>
              <a:t>Commentaires : ces distinctions fondent l’approche scientifique et permettent de lutter contre les confusions.</a:t>
            </a:r>
          </a:p>
        </p:txBody>
      </p:sp>
    </p:spTree>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3350</TotalTime>
  <Words>2112</Words>
  <Application>Microsoft Macintosh PowerPoint</Application>
  <PresentationFormat>Personnalisé</PresentationFormat>
  <Paragraphs>295</Paragraphs>
  <Slides>34</Slides>
  <Notes>20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Secteur</vt:lpstr>
      <vt:lpstr>Comment accompagner le développement de l'esprit critique ?</vt:lpstr>
      <vt:lpstr>Introduction : une situation de la vie courante</vt:lpstr>
      <vt:lpstr>1. Définir l’esprit critique…</vt:lpstr>
      <vt:lpstr>Diapositive 4</vt:lpstr>
      <vt:lpstr>Diapositive 5</vt:lpstr>
      <vt:lpstr>Diapositive 6</vt:lpstr>
      <vt:lpstr>Diapositive 7</vt:lpstr>
      <vt:lpstr> Un cadre institutionnel renforcé</vt:lpstr>
      <vt:lpstr>Définitions essentielles (Lecointre)</vt:lpstr>
      <vt:lpstr>Obstacles ET FREINS</vt:lpstr>
      <vt:lpstr>Diapositive 11</vt:lpstr>
      <vt:lpstr>Le rôle-clé de l’enseignant</vt:lpstr>
      <vt:lpstr>Des pratiques pédagogiques concrètes</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Du secondaire au supérieur : continuités et ruptures</vt:lpstr>
      <vt:lpstr>Conclusion : un esprit critique à cultiver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JDI Enseignement scientifique</dc:title>
  <dc:creator>ROSSI</dc:creator>
  <cp:lastModifiedBy>Carole Moreau</cp:lastModifiedBy>
  <cp:revision>1035</cp:revision>
  <dcterms:created xsi:type="dcterms:W3CDTF">2023-11-06T10:40:28Z</dcterms:created>
  <dcterms:modified xsi:type="dcterms:W3CDTF">2025-07-03T08:09:00Z</dcterms:modified>
</cp:coreProperties>
</file>